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13"/>
  </p:notesMasterIdLst>
  <p:sldIdLst>
    <p:sldId id="268" r:id="rId2"/>
    <p:sldId id="261" r:id="rId3"/>
    <p:sldId id="257" r:id="rId4"/>
    <p:sldId id="271" r:id="rId5"/>
    <p:sldId id="270" r:id="rId6"/>
    <p:sldId id="272" r:id="rId7"/>
    <p:sldId id="274" r:id="rId8"/>
    <p:sldId id="267" r:id="rId9"/>
    <p:sldId id="275" r:id="rId10"/>
    <p:sldId id="259"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096DFF"/>
    <a:srgbClr val="6F8183"/>
    <a:srgbClr val="0066FF"/>
    <a:srgbClr val="C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סגנון ביניים 4 - הדגשה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59" autoAdjust="0"/>
    <p:restoredTop sz="94607" autoAdjust="0"/>
  </p:normalViewPr>
  <p:slideViewPr>
    <p:cSldViewPr snapToGrid="0">
      <p:cViewPr varScale="1">
        <p:scale>
          <a:sx n="154" d="100"/>
          <a:sy n="154" d="100"/>
        </p:scale>
        <p:origin x="2712" y="138"/>
      </p:cViewPr>
      <p:guideLst/>
    </p:cSldViewPr>
  </p:slideViewPr>
  <p:notesTextViewPr>
    <p:cViewPr>
      <p:scale>
        <a:sx n="1" d="1"/>
        <a:sy n="1" d="1"/>
      </p:scale>
      <p:origin x="0" y="0"/>
    </p:cViewPr>
  </p:notesTextViewPr>
  <p:sorterViewPr>
    <p:cViewPr>
      <p:scale>
        <a:sx n="100" d="100"/>
        <a:sy n="100" d="100"/>
      </p:scale>
      <p:origin x="0" y="-59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1FF0D25-0257-4164-B3E2-1E7D5DA0B386}" type="datetimeFigureOut">
              <a:rPr lang="he-IL" smtClean="0"/>
              <a:t>כ"ו/ניסן/תשפ"ב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703874F-B203-4169-9C9D-527999124B6F}" type="slidenum">
              <a:rPr lang="he-IL" smtClean="0"/>
              <a:t>‹#›</a:t>
            </a:fld>
            <a:endParaRPr lang="he-IL"/>
          </a:p>
        </p:txBody>
      </p:sp>
    </p:spTree>
    <p:extLst>
      <p:ext uri="{BB962C8B-B14F-4D97-AF65-F5344CB8AC3E}">
        <p14:creationId xmlns:p14="http://schemas.microsoft.com/office/powerpoint/2010/main" val="10187617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D54FDD1-9B58-421E-B599-AA5A4FABD9E3}" type="slidenum">
              <a:rPr lang="he-IL" smtClean="0"/>
              <a:t>‹#›</a:t>
            </a:fld>
            <a:endParaRPr lang="he-IL"/>
          </a:p>
        </p:txBody>
      </p:sp>
    </p:spTree>
    <p:extLst>
      <p:ext uri="{BB962C8B-B14F-4D97-AF65-F5344CB8AC3E}">
        <p14:creationId xmlns:p14="http://schemas.microsoft.com/office/powerpoint/2010/main" val="4277581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31992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1393202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54206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he-IL"/>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D54FDD1-9B58-421E-B599-AA5A4FABD9E3}" type="slidenum">
              <a:rPr lang="he-IL" smtClean="0"/>
              <a:t>‹#›</a:t>
            </a:fld>
            <a:endParaRPr lang="he-IL"/>
          </a:p>
        </p:txBody>
      </p:sp>
    </p:spTree>
    <p:extLst>
      <p:ext uri="{BB962C8B-B14F-4D97-AF65-F5344CB8AC3E}">
        <p14:creationId xmlns:p14="http://schemas.microsoft.com/office/powerpoint/2010/main" val="205261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08861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16384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92601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419665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BEDCF2D-C288-4094-9B6A-613C7C660C17}" type="datetimeFigureOut">
              <a:rPr lang="he-IL" smtClean="0"/>
              <a:t>כ"ו/ניסן/תשפ"ב</a:t>
            </a:fld>
            <a:endParaRPr lang="he-IL"/>
          </a:p>
        </p:txBody>
      </p:sp>
      <p:sp>
        <p:nvSpPr>
          <p:cNvPr id="6" name="Footer Placeholder 5"/>
          <p:cNvSpPr>
            <a:spLocks noGrp="1"/>
          </p:cNvSpPr>
          <p:nvPr>
            <p:ph type="ftr" sz="quarter" idx="11"/>
          </p:nvPr>
        </p:nvSpPr>
        <p:spPr/>
        <p:txBody>
          <a:bodyPr/>
          <a:lstStyle/>
          <a:p>
            <a:endParaRPr lang="he-IL"/>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71389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1BEDCF2D-C288-4094-9B6A-613C7C660C17}" type="datetimeFigureOut">
              <a:rPr lang="he-IL" smtClean="0"/>
              <a:t>כ"ו/ניסן/תשפ"ב</a:t>
            </a:fld>
            <a:endParaRPr lang="he-IL"/>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54FDD1-9B58-421E-B599-AA5A4FABD9E3}" type="slidenum">
              <a:rPr lang="he-IL" smtClean="0"/>
              <a:t>‹#›</a:t>
            </a:fld>
            <a:endParaRPr lang="he-IL"/>
          </a:p>
        </p:txBody>
      </p:sp>
    </p:spTree>
    <p:extLst>
      <p:ext uri="{BB962C8B-B14F-4D97-AF65-F5344CB8AC3E}">
        <p14:creationId xmlns:p14="http://schemas.microsoft.com/office/powerpoint/2010/main" val="335416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1BEDCF2D-C288-4094-9B6A-613C7C660C17}" type="datetimeFigureOut">
              <a:rPr lang="he-IL" smtClean="0"/>
              <a:t>כ"ו/ניסן/תשפ"ב</a:t>
            </a:fld>
            <a:endParaRPr lang="he-IL"/>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he-IL"/>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D54FDD1-9B58-421E-B599-AA5A4FABD9E3}" type="slidenum">
              <a:rPr lang="he-IL" smtClean="0"/>
              <a:t>‹#›</a:t>
            </a:fld>
            <a:endParaRPr lang="he-IL"/>
          </a:p>
        </p:txBody>
      </p:sp>
    </p:spTree>
    <p:extLst>
      <p:ext uri="{BB962C8B-B14F-4D97-AF65-F5344CB8AC3E}">
        <p14:creationId xmlns:p14="http://schemas.microsoft.com/office/powerpoint/2010/main" val="1158556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1"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slide" Target="slide7.xml"/><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3.wdp"/><Relationship Id="rId7"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33">
            <a:extLst>
              <a:ext uri="{FF2B5EF4-FFF2-40B4-BE49-F238E27FC236}">
                <a16:creationId xmlns:a16="http://schemas.microsoft.com/office/drawing/2014/main" id="{0288A6F5-8D1F-4A9E-A403-66331D0DD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5">
            <a:extLst>
              <a:ext uri="{FF2B5EF4-FFF2-40B4-BE49-F238E27FC236}">
                <a16:creationId xmlns:a16="http://schemas.microsoft.com/office/drawing/2014/main" id="{09024FCB-4926-410B-85FF-191ADB1E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37">
            <a:extLst>
              <a:ext uri="{FF2B5EF4-FFF2-40B4-BE49-F238E27FC236}">
                <a16:creationId xmlns:a16="http://schemas.microsoft.com/office/drawing/2014/main" id="{C07D6E4A-46B6-44CC-AC6E-2DD00DABA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39">
            <a:extLst>
              <a:ext uri="{FF2B5EF4-FFF2-40B4-BE49-F238E27FC236}">
                <a16:creationId xmlns:a16="http://schemas.microsoft.com/office/drawing/2014/main" id="{2AFD3B47-DA6C-4208-B8BE-7ECBC7ECB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0" name="Oval 40">
              <a:extLst>
                <a:ext uri="{FF2B5EF4-FFF2-40B4-BE49-F238E27FC236}">
                  <a16:creationId xmlns:a16="http://schemas.microsoft.com/office/drawing/2014/main" id="{380E4DF5-9537-49C7-A006-BCEC784A2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1" name="Oval 41">
              <a:extLst>
                <a:ext uri="{FF2B5EF4-FFF2-40B4-BE49-F238E27FC236}">
                  <a16:creationId xmlns:a16="http://schemas.microsoft.com/office/drawing/2014/main" id="{830DD2DF-8124-4BFB-9ADA-DC59BF10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2" name="Rectangle 43">
            <a:extLst>
              <a:ext uri="{FF2B5EF4-FFF2-40B4-BE49-F238E27FC236}">
                <a16:creationId xmlns:a16="http://schemas.microsoft.com/office/drawing/2014/main" id="{7475A28D-2D0A-417F-A3DB-EE4430F0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Rectangle 45">
            <a:extLst>
              <a:ext uri="{FF2B5EF4-FFF2-40B4-BE49-F238E27FC236}">
                <a16:creationId xmlns:a16="http://schemas.microsoft.com/office/drawing/2014/main" id="{5A984475-C784-405F-9113-E7912AC11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7">
            <a:extLst>
              <a:ext uri="{FF2B5EF4-FFF2-40B4-BE49-F238E27FC236}">
                <a16:creationId xmlns:a16="http://schemas.microsoft.com/office/drawing/2014/main" id="{890F1EDB-6872-4F11-9815-7AD6C9F8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68DE1CE-DE6A-42CC-AFA1-1979936E8CE4}"/>
              </a:ext>
            </a:extLst>
          </p:cNvPr>
          <p:cNvSpPr>
            <a:spLocks noGrp="1"/>
          </p:cNvSpPr>
          <p:nvPr>
            <p:ph type="title"/>
          </p:nvPr>
        </p:nvSpPr>
        <p:spPr>
          <a:xfrm>
            <a:off x="4928017" y="1121548"/>
            <a:ext cx="6057144" cy="700187"/>
          </a:xfrm>
        </p:spPr>
        <p:txBody>
          <a:bodyPr vert="horz" lIns="91440" tIns="45720" rIns="91440" bIns="45720" rtlCol="0" anchor="ctr">
            <a:noAutofit/>
          </a:bodyPr>
          <a:lstStyle/>
          <a:p>
            <a:pPr rtl="0">
              <a:lnSpc>
                <a:spcPct val="85000"/>
              </a:lnSpc>
            </a:pPr>
            <a:r>
              <a:rPr lang="en-US" sz="7200" dirty="0">
                <a:ln w="6600">
                  <a:solidFill>
                    <a:schemeClr val="accent2"/>
                  </a:solidFill>
                  <a:prstDash val="solid"/>
                </a:ln>
                <a:solidFill>
                  <a:schemeClr val="bg1">
                    <a:lumMod val="95000"/>
                  </a:schemeClr>
                </a:solidFill>
                <a:effectLst>
                  <a:glow rad="63500">
                    <a:schemeClr val="accent2">
                      <a:satMod val="175000"/>
                      <a:alpha val="40000"/>
                    </a:schemeClr>
                  </a:glow>
                  <a:outerShdw dist="38100" dir="2700000" algn="tl" rotWithShape="0">
                    <a:schemeClr val="accent2"/>
                  </a:outerShdw>
                  <a:reflection blurRad="6350" stA="60000" endA="900" endPos="58000" dir="5400000" sy="-100000" algn="bl" rotWithShape="0"/>
                </a:effectLst>
              </a:rPr>
              <a:t>Parking Spot</a:t>
            </a:r>
            <a:endParaRPr lang="en-US" sz="7200" kern="1200" baseline="0" dirty="0">
              <a:ln w="6600">
                <a:solidFill>
                  <a:schemeClr val="accent2"/>
                </a:solidFill>
                <a:prstDash val="solid"/>
              </a:ln>
              <a:solidFill>
                <a:schemeClr val="bg1">
                  <a:lumMod val="95000"/>
                </a:schemeClr>
              </a:solidFill>
              <a:effectLst>
                <a:glow rad="63500">
                  <a:schemeClr val="accent2">
                    <a:satMod val="175000"/>
                    <a:alpha val="40000"/>
                  </a:schemeClr>
                </a:glow>
                <a:outerShdw dist="38100" dir="2700000" algn="tl" rotWithShape="0">
                  <a:schemeClr val="accent2"/>
                </a:outerShdw>
                <a:reflection blurRad="6350" stA="60000" endA="900" endPos="58000" dir="5400000" sy="-100000" algn="bl" rotWithShape="0"/>
              </a:effectLst>
            </a:endParaRPr>
          </a:p>
        </p:txBody>
      </p:sp>
      <p:sp>
        <p:nvSpPr>
          <p:cNvPr id="65" name="Rectangle 49">
            <a:extLst>
              <a:ext uri="{FF2B5EF4-FFF2-40B4-BE49-F238E27FC236}">
                <a16:creationId xmlns:a16="http://schemas.microsoft.com/office/drawing/2014/main" id="{FEF77BED-539A-4718-864F-88B563C40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51">
            <a:extLst>
              <a:ext uri="{FF2B5EF4-FFF2-40B4-BE49-F238E27FC236}">
                <a16:creationId xmlns:a16="http://schemas.microsoft.com/office/drawing/2014/main" id="{8B60B37B-71F8-4A28-AE67-11D798C94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67" name="Oval 52">
              <a:extLst>
                <a:ext uri="{FF2B5EF4-FFF2-40B4-BE49-F238E27FC236}">
                  <a16:creationId xmlns:a16="http://schemas.microsoft.com/office/drawing/2014/main" id="{D72A9572-9F0D-4E56-AEDB-ED42A4D6B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8" name="Oval 53">
              <a:extLst>
                <a:ext uri="{FF2B5EF4-FFF2-40B4-BE49-F238E27FC236}">
                  <a16:creationId xmlns:a16="http://schemas.microsoft.com/office/drawing/2014/main" id="{83AB0277-3FB4-4471-B80A-ED54F98A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CEE62725-777E-6D42-B6A0-71D48ACC8647}"/>
              </a:ext>
            </a:extLst>
          </p:cNvPr>
          <p:cNvPicPr>
            <a:picLocks noChangeAspect="1"/>
          </p:cNvPicPr>
          <p:nvPr/>
        </p:nvPicPr>
        <p:blipFill rotWithShape="1">
          <a:blip r:embed="rId6">
            <a:extLst>
              <a:ext uri="{28A0092B-C50C-407E-A947-70E740481C1C}">
                <a14:useLocalDpi xmlns:a14="http://schemas.microsoft.com/office/drawing/2010/main" val="0"/>
              </a:ext>
            </a:extLst>
          </a:blip>
          <a:srcRect l="18769" r="18769"/>
          <a:stretch/>
        </p:blipFill>
        <p:spPr>
          <a:xfrm>
            <a:off x="7855464" y="2495495"/>
            <a:ext cx="2932245" cy="2743200"/>
          </a:xfrm>
          <a:prstGeom prst="rect">
            <a:avLst/>
          </a:prstGeom>
        </p:spPr>
      </p:pic>
      <p:sp>
        <p:nvSpPr>
          <p:cNvPr id="22" name="AutoShape 4" descr="Facebook Icons - Download 165 Free Facebook icons here">
            <a:extLst>
              <a:ext uri="{FF2B5EF4-FFF2-40B4-BE49-F238E27FC236}">
                <a16:creationId xmlns:a16="http://schemas.microsoft.com/office/drawing/2014/main" id="{51A8FCAC-A35E-4C3B-954D-CD64E08465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4" name="AutoShape 6" descr="Facebook Icons - Download 165 Free Facebook icons here">
            <a:extLst>
              <a:ext uri="{FF2B5EF4-FFF2-40B4-BE49-F238E27FC236}">
                <a16:creationId xmlns:a16="http://schemas.microsoft.com/office/drawing/2014/main" id="{969F656C-B4C3-4138-8AA5-1AA0BA571C0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4" name="תיבת טקסט 73">
            <a:extLst>
              <a:ext uri="{FF2B5EF4-FFF2-40B4-BE49-F238E27FC236}">
                <a16:creationId xmlns:a16="http://schemas.microsoft.com/office/drawing/2014/main" id="{8E84C99A-5223-47D5-8880-968123BB0CBE}"/>
              </a:ext>
            </a:extLst>
          </p:cNvPr>
          <p:cNvSpPr txBox="1"/>
          <p:nvPr/>
        </p:nvSpPr>
        <p:spPr>
          <a:xfrm>
            <a:off x="4760866" y="3770511"/>
            <a:ext cx="5220929" cy="923330"/>
          </a:xfrm>
          <a:prstGeom prst="rect">
            <a:avLst/>
          </a:prstGeom>
          <a:noFill/>
        </p:spPr>
        <p:txBody>
          <a:bodyPr wrap="square" rtlCol="1">
            <a:spAutoFit/>
          </a:bodyPr>
          <a:lstStyle/>
          <a:p>
            <a:r>
              <a:rPr lang="en-US" b="1" u="sng" dirty="0">
                <a:latin typeface="Comic Sans MS" panose="030F0702030302020204" pitchFamily="66" charset="0"/>
              </a:rPr>
              <a:t>Presented by:</a:t>
            </a:r>
          </a:p>
          <a:p>
            <a:r>
              <a:rPr lang="en-US" dirty="0">
                <a:latin typeface="Comic Sans MS" panose="030F0702030302020204" pitchFamily="66" charset="0"/>
              </a:rPr>
              <a:t>Shoval Shabi</a:t>
            </a:r>
          </a:p>
          <a:p>
            <a:endParaRPr lang="he-IL" dirty="0">
              <a:latin typeface="Comic Sans MS" panose="030F0702030302020204" pitchFamily="66" charset="0"/>
            </a:endParaRPr>
          </a:p>
        </p:txBody>
      </p:sp>
      <p:sp>
        <p:nvSpPr>
          <p:cNvPr id="75" name="תיבת טקסט 74">
            <a:extLst>
              <a:ext uri="{FF2B5EF4-FFF2-40B4-BE49-F238E27FC236}">
                <a16:creationId xmlns:a16="http://schemas.microsoft.com/office/drawing/2014/main" id="{229B5A71-A24F-43EB-9B78-8373A03D0F5A}"/>
              </a:ext>
            </a:extLst>
          </p:cNvPr>
          <p:cNvSpPr txBox="1"/>
          <p:nvPr/>
        </p:nvSpPr>
        <p:spPr>
          <a:xfrm>
            <a:off x="5409183" y="2104663"/>
            <a:ext cx="5327192" cy="400110"/>
          </a:xfrm>
          <a:prstGeom prst="rect">
            <a:avLst/>
          </a:prstGeom>
          <a:noFill/>
        </p:spPr>
        <p:txBody>
          <a:bodyPr wrap="square" rtlCol="1">
            <a:spAutoFit/>
          </a:bodyPr>
          <a:lstStyle/>
          <a:p>
            <a:r>
              <a:rPr lang="en-US" sz="2000" dirty="0">
                <a:latin typeface="Comic Sans MS" panose="030F0702030302020204" pitchFamily="66" charset="0"/>
              </a:rPr>
              <a:t>Friendly Parking Spotting Application</a:t>
            </a:r>
            <a:endParaRPr lang="he-IL" sz="2000" dirty="0">
              <a:latin typeface="Comic Sans MS" panose="030F0702030302020204" pitchFamily="66" charset="0"/>
            </a:endParaRPr>
          </a:p>
        </p:txBody>
      </p:sp>
      <p:pic>
        <p:nvPicPr>
          <p:cNvPr id="4" name="תמונה 3">
            <a:extLst>
              <a:ext uri="{FF2B5EF4-FFF2-40B4-BE49-F238E27FC236}">
                <a16:creationId xmlns:a16="http://schemas.microsoft.com/office/drawing/2014/main" id="{B383D829-D112-4735-A7CE-6D1EFD93DA55}"/>
              </a:ext>
            </a:extLst>
          </p:cNvPr>
          <p:cNvPicPr>
            <a:picLocks noChangeAspect="1"/>
          </p:cNvPicPr>
          <p:nvPr/>
        </p:nvPicPr>
        <p:blipFill>
          <a:blip r:embed="rId7"/>
          <a:stretch>
            <a:fillRect/>
          </a:stretch>
        </p:blipFill>
        <p:spPr>
          <a:xfrm>
            <a:off x="1096921" y="452437"/>
            <a:ext cx="2924175" cy="5648325"/>
          </a:xfrm>
          <a:prstGeom prst="rect">
            <a:avLst/>
          </a:prstGeom>
        </p:spPr>
      </p:pic>
      <p:sp>
        <p:nvSpPr>
          <p:cNvPr id="6" name="Rectangle 5">
            <a:extLst>
              <a:ext uri="{FF2B5EF4-FFF2-40B4-BE49-F238E27FC236}">
                <a16:creationId xmlns:a16="http://schemas.microsoft.com/office/drawing/2014/main" id="{55A335EC-49C5-1842-A496-6CA5F6D4CC74}"/>
              </a:ext>
            </a:extLst>
          </p:cNvPr>
          <p:cNvSpPr/>
          <p:nvPr/>
        </p:nvSpPr>
        <p:spPr>
          <a:xfrm>
            <a:off x="2814762" y="3400203"/>
            <a:ext cx="757404" cy="6687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62A529BB-F373-C34C-9C2E-75C8DCCAAE26}"/>
              </a:ext>
            </a:extLst>
          </p:cNvPr>
          <p:cNvPicPr>
            <a:picLocks noChangeAspect="1"/>
          </p:cNvPicPr>
          <p:nvPr/>
        </p:nvPicPr>
        <p:blipFill rotWithShape="1">
          <a:blip r:embed="rId8">
            <a:extLst>
              <a:ext uri="{28A0092B-C50C-407E-A947-70E740481C1C}">
                <a14:useLocalDpi xmlns:a14="http://schemas.microsoft.com/office/drawing/2010/main" val="0"/>
              </a:ext>
            </a:extLst>
          </a:blip>
          <a:srcRect l="18852" r="18587"/>
          <a:stretch/>
        </p:blipFill>
        <p:spPr>
          <a:xfrm>
            <a:off x="2915726" y="3400203"/>
            <a:ext cx="640949" cy="639923"/>
          </a:xfrm>
          <a:prstGeom prst="ellipse">
            <a:avLst/>
          </a:prstGeom>
        </p:spPr>
      </p:pic>
    </p:spTree>
    <p:extLst>
      <p:ext uri="{BB962C8B-B14F-4D97-AF65-F5344CB8AC3E}">
        <p14:creationId xmlns:p14="http://schemas.microsoft.com/office/powerpoint/2010/main" val="32175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תרשים זרימה: הכנה 10">
            <a:hlinkClick r:id="" action="ppaction://noaction"/>
            <a:extLst>
              <a:ext uri="{FF2B5EF4-FFF2-40B4-BE49-F238E27FC236}">
                <a16:creationId xmlns:a16="http://schemas.microsoft.com/office/drawing/2014/main" id="{7F1ACCED-D8FC-4382-A3BF-0A6FDEF05BCB}"/>
              </a:ext>
            </a:extLst>
          </p:cNvPr>
          <p:cNvSpPr/>
          <p:nvPr/>
        </p:nvSpPr>
        <p:spPr>
          <a:xfrm>
            <a:off x="7794948" y="1354199"/>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i="0" dirty="0">
                <a:solidFill>
                  <a:schemeClr val="tx1"/>
                </a:solidFill>
                <a:effectLst/>
                <a:latin typeface="Comic Sans MS" panose="030F0702030302020204" pitchFamily="66" charset="0"/>
              </a:rPr>
              <a:t>Report a parking</a:t>
            </a:r>
          </a:p>
          <a:p>
            <a:pPr algn="ctr"/>
            <a:r>
              <a:rPr lang="en-US" sz="1020" b="1" dirty="0">
                <a:solidFill>
                  <a:schemeClr val="tx1"/>
                </a:solidFill>
                <a:latin typeface="Comic Sans MS" panose="030F0702030302020204" pitchFamily="66" charset="0"/>
              </a:rPr>
              <a:t>spot</a:t>
            </a:r>
            <a:endParaRPr lang="he-IL" sz="1020" b="1" dirty="0">
              <a:solidFill>
                <a:schemeClr val="tx1"/>
              </a:solidFill>
            </a:endParaRPr>
          </a:p>
        </p:txBody>
      </p:sp>
      <p:sp>
        <p:nvSpPr>
          <p:cNvPr id="13" name="תרשים זרימה: הכנה 12">
            <a:hlinkClick r:id="" action="ppaction://noaction"/>
            <a:extLst>
              <a:ext uri="{FF2B5EF4-FFF2-40B4-BE49-F238E27FC236}">
                <a16:creationId xmlns:a16="http://schemas.microsoft.com/office/drawing/2014/main" id="{CBE47C1C-CFC2-441A-B7B8-0B3D773A4307}"/>
              </a:ext>
            </a:extLst>
          </p:cNvPr>
          <p:cNvSpPr/>
          <p:nvPr/>
        </p:nvSpPr>
        <p:spPr>
          <a:xfrm>
            <a:off x="6155042" y="2113936"/>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Find your car</a:t>
            </a:r>
            <a:endParaRPr lang="he-IL" sz="1020" b="1" dirty="0">
              <a:solidFill>
                <a:schemeClr val="tx1"/>
              </a:solidFill>
              <a:latin typeface="Comic Sans MS" panose="030F0702030302020204" pitchFamily="66" charset="0"/>
            </a:endParaRPr>
          </a:p>
        </p:txBody>
      </p:sp>
      <p:sp>
        <p:nvSpPr>
          <p:cNvPr id="17" name="תרשים זרימה: הכנה 16">
            <a:hlinkClick r:id="" action="ppaction://noaction"/>
            <a:extLst>
              <a:ext uri="{FF2B5EF4-FFF2-40B4-BE49-F238E27FC236}">
                <a16:creationId xmlns:a16="http://schemas.microsoft.com/office/drawing/2014/main" id="{64083C89-E6BB-4590-B5E2-DB657512C14C}"/>
              </a:ext>
            </a:extLst>
          </p:cNvPr>
          <p:cNvSpPr/>
          <p:nvPr/>
        </p:nvSpPr>
        <p:spPr>
          <a:xfrm>
            <a:off x="6155042" y="3685458"/>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10" b="1" dirty="0">
                <a:solidFill>
                  <a:schemeClr val="tx1"/>
                </a:solidFill>
                <a:latin typeface="Comic Sans MS" panose="030F0702030302020204" pitchFamily="66" charset="0"/>
              </a:rPr>
              <a:t>See all  the reports</a:t>
            </a:r>
            <a:endParaRPr lang="he-IL" sz="1010" b="1" dirty="0">
              <a:solidFill>
                <a:schemeClr val="tx1"/>
              </a:solidFill>
            </a:endParaRPr>
          </a:p>
        </p:txBody>
      </p:sp>
      <p:sp>
        <p:nvSpPr>
          <p:cNvPr id="18" name="תרשים זרימה: הכנה 17">
            <a:hlinkClick r:id="" action="ppaction://noaction"/>
            <a:extLst>
              <a:ext uri="{FF2B5EF4-FFF2-40B4-BE49-F238E27FC236}">
                <a16:creationId xmlns:a16="http://schemas.microsoft.com/office/drawing/2014/main" id="{C43D65E0-87AC-4464-A2A4-9C8115D7370E}"/>
              </a:ext>
            </a:extLst>
          </p:cNvPr>
          <p:cNvSpPr/>
          <p:nvPr/>
        </p:nvSpPr>
        <p:spPr>
          <a:xfrm>
            <a:off x="9434854" y="2113936"/>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Find a parking spot</a:t>
            </a:r>
            <a:endParaRPr lang="he-IL" sz="1020" b="1" dirty="0">
              <a:solidFill>
                <a:schemeClr val="tx1"/>
              </a:solidFill>
            </a:endParaRPr>
          </a:p>
        </p:txBody>
      </p:sp>
      <p:sp>
        <p:nvSpPr>
          <p:cNvPr id="19" name="תרשים זרימה: הכנה 18">
            <a:hlinkClick r:id="" action="ppaction://noaction"/>
            <a:extLst>
              <a:ext uri="{FF2B5EF4-FFF2-40B4-BE49-F238E27FC236}">
                <a16:creationId xmlns:a16="http://schemas.microsoft.com/office/drawing/2014/main" id="{989ADC0F-C21C-4A29-B879-03346F853B43}"/>
              </a:ext>
            </a:extLst>
          </p:cNvPr>
          <p:cNvSpPr/>
          <p:nvPr/>
        </p:nvSpPr>
        <p:spPr>
          <a:xfrm>
            <a:off x="9434853" y="3685458"/>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See your own  reports</a:t>
            </a:r>
            <a:endParaRPr lang="he-IL" sz="1020" b="1" dirty="0">
              <a:solidFill>
                <a:schemeClr val="tx1"/>
              </a:solidFill>
            </a:endParaRPr>
          </a:p>
        </p:txBody>
      </p:sp>
      <p:sp>
        <p:nvSpPr>
          <p:cNvPr id="21" name="כותרת 1">
            <a:extLst>
              <a:ext uri="{FF2B5EF4-FFF2-40B4-BE49-F238E27FC236}">
                <a16:creationId xmlns:a16="http://schemas.microsoft.com/office/drawing/2014/main" id="{1CCE927F-6BF1-4CB1-8FAF-308DCF7057EA}"/>
              </a:ext>
            </a:extLst>
          </p:cNvPr>
          <p:cNvSpPr>
            <a:spLocks noGrp="1"/>
          </p:cNvSpPr>
          <p:nvPr>
            <p:ph type="title"/>
          </p:nvPr>
        </p:nvSpPr>
        <p:spPr>
          <a:xfrm>
            <a:off x="-303426" y="2113936"/>
            <a:ext cx="5261708" cy="2652338"/>
          </a:xfrm>
          <a:noFill/>
        </p:spPr>
        <p:txBody>
          <a:bodyPr>
            <a:noAutofit/>
          </a:bodyPr>
          <a:lstStyle/>
          <a:p>
            <a:pPr algn="ctr">
              <a:lnSpc>
                <a:spcPct val="150000"/>
              </a:lnSpc>
            </a:pPr>
            <a:r>
              <a:rPr lang="en-US" sz="5400" b="1" i="0" dirty="0">
                <a:solidFill>
                  <a:schemeClr val="bg1"/>
                </a:solidFill>
                <a:effectLst/>
                <a:latin typeface="Comic Sans MS" panose="030F0702030302020204" pitchFamily="66" charset="0"/>
              </a:rPr>
              <a:t>Functional Requirements</a:t>
            </a:r>
            <a:endParaRPr lang="he-IL" sz="6600" dirty="0">
              <a:solidFill>
                <a:schemeClr val="bg1"/>
              </a:solidFill>
              <a:latin typeface="Comic Sans MS" panose="030F0702030302020204" pitchFamily="66" charset="0"/>
            </a:endParaRPr>
          </a:p>
        </p:txBody>
      </p:sp>
      <p:sp>
        <p:nvSpPr>
          <p:cNvPr id="2" name="תרשים זרימה: מחבר 1">
            <a:extLst>
              <a:ext uri="{FF2B5EF4-FFF2-40B4-BE49-F238E27FC236}">
                <a16:creationId xmlns:a16="http://schemas.microsoft.com/office/drawing/2014/main" id="{7BCF7EB1-225A-4BCE-89E7-53BA6801C64F}"/>
              </a:ext>
            </a:extLst>
          </p:cNvPr>
          <p:cNvSpPr/>
          <p:nvPr/>
        </p:nvSpPr>
        <p:spPr>
          <a:xfrm>
            <a:off x="7677010" y="2691627"/>
            <a:ext cx="1504336" cy="1496956"/>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A1A34A50-18C5-44F1-916C-53E88BD82037}"/>
              </a:ext>
            </a:extLst>
          </p:cNvPr>
          <p:cNvSpPr txBox="1"/>
          <p:nvPr/>
        </p:nvSpPr>
        <p:spPr>
          <a:xfrm>
            <a:off x="7802371" y="3325957"/>
            <a:ext cx="1253613" cy="369332"/>
          </a:xfrm>
          <a:prstGeom prst="rect">
            <a:avLst/>
          </a:prstGeom>
          <a:noFill/>
        </p:spPr>
        <p:txBody>
          <a:bodyPr wrap="square" rtlCol="1">
            <a:spAutoFit/>
          </a:bodyPr>
          <a:lstStyle/>
          <a:p>
            <a:r>
              <a:rPr lang="en-US" b="1" dirty="0">
                <a:solidFill>
                  <a:srgbClr val="FF0000"/>
                </a:solidFill>
                <a:latin typeface="Comic Sans MS" panose="030F0702030302020204" pitchFamily="66" charset="0"/>
              </a:rPr>
              <a:t>Moodaily</a:t>
            </a:r>
            <a:endParaRPr lang="he-IL" b="1" dirty="0">
              <a:solidFill>
                <a:srgbClr val="FF0000"/>
              </a:solidFill>
              <a:latin typeface="Comic Sans MS" panose="030F0702030302020204" pitchFamily="66" charset="0"/>
            </a:endParaRPr>
          </a:p>
        </p:txBody>
      </p:sp>
      <p:pic>
        <p:nvPicPr>
          <p:cNvPr id="20" name="Picture 19">
            <a:extLst>
              <a:ext uri="{FF2B5EF4-FFF2-40B4-BE49-F238E27FC236}">
                <a16:creationId xmlns:a16="http://schemas.microsoft.com/office/drawing/2014/main" id="{464A5CA4-9780-F142-8B79-DE68AC7C4032}"/>
              </a:ext>
            </a:extLst>
          </p:cNvPr>
          <p:cNvPicPr>
            <a:picLocks noChangeAspect="1"/>
          </p:cNvPicPr>
          <p:nvPr/>
        </p:nvPicPr>
        <p:blipFill rotWithShape="1">
          <a:blip r:embed="rId6">
            <a:extLst>
              <a:ext uri="{28A0092B-C50C-407E-A947-70E740481C1C}">
                <a14:useLocalDpi xmlns:a14="http://schemas.microsoft.com/office/drawing/2010/main" val="0"/>
              </a:ext>
            </a:extLst>
          </a:blip>
          <a:srcRect l="18852" r="18587"/>
          <a:stretch/>
        </p:blipFill>
        <p:spPr>
          <a:xfrm>
            <a:off x="7530723" y="2555028"/>
            <a:ext cx="1750745" cy="1747942"/>
          </a:xfrm>
          <a:prstGeom prst="ellipse">
            <a:avLst/>
          </a:prstGeom>
        </p:spPr>
      </p:pic>
      <p:sp>
        <p:nvSpPr>
          <p:cNvPr id="15" name="תרשים זרימה: הכנה 18">
            <a:hlinkClick r:id="" action="ppaction://noaction"/>
            <a:extLst>
              <a:ext uri="{FF2B5EF4-FFF2-40B4-BE49-F238E27FC236}">
                <a16:creationId xmlns:a16="http://schemas.microsoft.com/office/drawing/2014/main" id="{921B6EE8-F0DE-1743-8F10-98DD23A4F2EA}"/>
              </a:ext>
            </a:extLst>
          </p:cNvPr>
          <p:cNvSpPr/>
          <p:nvPr/>
        </p:nvSpPr>
        <p:spPr>
          <a:xfrm>
            <a:off x="7779288" y="4557347"/>
            <a:ext cx="1253613" cy="946454"/>
          </a:xfrm>
          <a:prstGeom prst="flowChartPreparation">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20" b="1" dirty="0">
                <a:solidFill>
                  <a:schemeClr val="tx1"/>
                </a:solidFill>
                <a:latin typeface="Comic Sans MS" panose="030F0702030302020204" pitchFamily="66" charset="0"/>
              </a:rPr>
              <a:t>Like other users reports</a:t>
            </a:r>
          </a:p>
        </p:txBody>
      </p:sp>
    </p:spTree>
    <p:extLst>
      <p:ext uri="{BB962C8B-B14F-4D97-AF65-F5344CB8AC3E}">
        <p14:creationId xmlns:p14="http://schemas.microsoft.com/office/powerpoint/2010/main" val="348929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7A072E1-8A5C-4715-89FF-378936183592}"/>
              </a:ext>
            </a:extLst>
          </p:cNvPr>
          <p:cNvPicPr>
            <a:picLocks noChangeAspect="1"/>
          </p:cNvPicPr>
          <p:nvPr/>
        </p:nvPicPr>
        <p:blipFill>
          <a:blip r:embed="rId2"/>
          <a:stretch>
            <a:fillRect/>
          </a:stretch>
        </p:blipFill>
        <p:spPr>
          <a:xfrm rot="16200000">
            <a:off x="4204771" y="106267"/>
            <a:ext cx="3153629" cy="5641035"/>
          </a:xfrm>
          <a:prstGeom prst="rect">
            <a:avLst/>
          </a:prstGeom>
        </p:spPr>
      </p:pic>
      <p:pic>
        <p:nvPicPr>
          <p:cNvPr id="10" name="Picture 9">
            <a:extLst>
              <a:ext uri="{FF2B5EF4-FFF2-40B4-BE49-F238E27FC236}">
                <a16:creationId xmlns:a16="http://schemas.microsoft.com/office/drawing/2014/main" id="{0FC5F7BA-35C8-8A46-B4BC-3D6EDB4A9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709" y="1679569"/>
            <a:ext cx="4170747" cy="2554583"/>
          </a:xfrm>
          <a:prstGeom prst="rect">
            <a:avLst/>
          </a:prstGeom>
        </p:spPr>
      </p:pic>
      <p:pic>
        <p:nvPicPr>
          <p:cNvPr id="14" name="תמונה 13">
            <a:extLst>
              <a:ext uri="{FF2B5EF4-FFF2-40B4-BE49-F238E27FC236}">
                <a16:creationId xmlns:a16="http://schemas.microsoft.com/office/drawing/2014/main" id="{E1C30002-9E9A-4013-88F0-5346F2ECCBCC}"/>
              </a:ext>
            </a:extLst>
          </p:cNvPr>
          <p:cNvPicPr>
            <a:picLocks noChangeAspect="1"/>
          </p:cNvPicPr>
          <p:nvPr/>
        </p:nvPicPr>
        <p:blipFill>
          <a:blip r:embed="rId2"/>
          <a:stretch>
            <a:fillRect/>
          </a:stretch>
        </p:blipFill>
        <p:spPr>
          <a:xfrm rot="16200000">
            <a:off x="8707210" y="-576934"/>
            <a:ext cx="1442816" cy="2580828"/>
          </a:xfrm>
          <a:prstGeom prst="rect">
            <a:avLst/>
          </a:prstGeom>
        </p:spPr>
      </p:pic>
      <p:cxnSp>
        <p:nvCxnSpPr>
          <p:cNvPr id="38" name="מחבר: מעוקל 37">
            <a:extLst>
              <a:ext uri="{FF2B5EF4-FFF2-40B4-BE49-F238E27FC236}">
                <a16:creationId xmlns:a16="http://schemas.microsoft.com/office/drawing/2014/main" id="{E55907CF-2780-4672-BF88-F3F7E629FEC6}"/>
              </a:ext>
            </a:extLst>
          </p:cNvPr>
          <p:cNvCxnSpPr>
            <a:cxnSpLocks/>
          </p:cNvCxnSpPr>
          <p:nvPr/>
        </p:nvCxnSpPr>
        <p:spPr>
          <a:xfrm>
            <a:off x="7715892" y="2353041"/>
            <a:ext cx="1417994" cy="19265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8" name="מחבר: מעוקל 137">
            <a:extLst>
              <a:ext uri="{FF2B5EF4-FFF2-40B4-BE49-F238E27FC236}">
                <a16:creationId xmlns:a16="http://schemas.microsoft.com/office/drawing/2014/main" id="{AFA0D23C-0369-4DC3-AD61-6D0BE871C31C}"/>
              </a:ext>
            </a:extLst>
          </p:cNvPr>
          <p:cNvCxnSpPr>
            <a:cxnSpLocks/>
          </p:cNvCxnSpPr>
          <p:nvPr/>
        </p:nvCxnSpPr>
        <p:spPr>
          <a:xfrm rot="5400000">
            <a:off x="2009950" y="3454200"/>
            <a:ext cx="2778843" cy="724003"/>
          </a:xfrm>
          <a:prstGeom prst="curvedConnector3">
            <a:avLst>
              <a:gd name="adj1" fmla="val 8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מחבר: מעוקל 69">
            <a:extLst>
              <a:ext uri="{FF2B5EF4-FFF2-40B4-BE49-F238E27FC236}">
                <a16:creationId xmlns:a16="http://schemas.microsoft.com/office/drawing/2014/main" id="{3FACF833-316B-4975-98A1-65B20ADC9797}"/>
              </a:ext>
            </a:extLst>
          </p:cNvPr>
          <p:cNvCxnSpPr>
            <a:cxnSpLocks/>
            <a:endCxn id="150" idx="0"/>
          </p:cNvCxnSpPr>
          <p:nvPr/>
        </p:nvCxnSpPr>
        <p:spPr>
          <a:xfrm>
            <a:off x="4221686" y="2759906"/>
            <a:ext cx="4412592" cy="2676227"/>
          </a:xfrm>
          <a:prstGeom prst="curvedConnector3">
            <a:avLst>
              <a:gd name="adj1" fmla="val -526"/>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6" name="תמונה 13">
            <a:extLst>
              <a:ext uri="{FF2B5EF4-FFF2-40B4-BE49-F238E27FC236}">
                <a16:creationId xmlns:a16="http://schemas.microsoft.com/office/drawing/2014/main" id="{873D4216-D93E-9C40-95DB-DCE2DC20E409}"/>
              </a:ext>
            </a:extLst>
          </p:cNvPr>
          <p:cNvPicPr>
            <a:picLocks noChangeAspect="1"/>
          </p:cNvPicPr>
          <p:nvPr/>
        </p:nvPicPr>
        <p:blipFill>
          <a:blip r:embed="rId2"/>
          <a:stretch>
            <a:fillRect/>
          </a:stretch>
        </p:blipFill>
        <p:spPr>
          <a:xfrm rot="16200000">
            <a:off x="5159467" y="-592224"/>
            <a:ext cx="1442816" cy="2580828"/>
          </a:xfrm>
          <a:prstGeom prst="rect">
            <a:avLst/>
          </a:prstGeom>
        </p:spPr>
      </p:pic>
      <p:pic>
        <p:nvPicPr>
          <p:cNvPr id="3" name="Picture 2">
            <a:extLst>
              <a:ext uri="{FF2B5EF4-FFF2-40B4-BE49-F238E27FC236}">
                <a16:creationId xmlns:a16="http://schemas.microsoft.com/office/drawing/2014/main" id="{05082041-181E-054C-9046-45F04506F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961" y="87391"/>
            <a:ext cx="1909716" cy="1198347"/>
          </a:xfrm>
          <a:prstGeom prst="rect">
            <a:avLst/>
          </a:prstGeom>
        </p:spPr>
      </p:pic>
      <p:cxnSp>
        <p:nvCxnSpPr>
          <p:cNvPr id="121" name="מחבר: מעוקל 12">
            <a:extLst>
              <a:ext uri="{FF2B5EF4-FFF2-40B4-BE49-F238E27FC236}">
                <a16:creationId xmlns:a16="http://schemas.microsoft.com/office/drawing/2014/main" id="{AFE0385F-6600-EF41-AF48-FCED774E0B5A}"/>
              </a:ext>
            </a:extLst>
          </p:cNvPr>
          <p:cNvCxnSpPr>
            <a:cxnSpLocks/>
            <a:endCxn id="14" idx="0"/>
          </p:cNvCxnSpPr>
          <p:nvPr/>
        </p:nvCxnSpPr>
        <p:spPr>
          <a:xfrm flipV="1">
            <a:off x="6655288" y="713480"/>
            <a:ext cx="1482916" cy="364422"/>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22C45A-F0F4-7248-9F2C-A0B95F248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396" y="123245"/>
            <a:ext cx="1888443" cy="1170835"/>
          </a:xfrm>
          <a:prstGeom prst="rect">
            <a:avLst/>
          </a:prstGeom>
        </p:spPr>
      </p:pic>
      <p:pic>
        <p:nvPicPr>
          <p:cNvPr id="127" name="תמונה 13">
            <a:extLst>
              <a:ext uri="{FF2B5EF4-FFF2-40B4-BE49-F238E27FC236}">
                <a16:creationId xmlns:a16="http://schemas.microsoft.com/office/drawing/2014/main" id="{EE58324E-02C9-5542-85FD-558A7D0433E4}"/>
              </a:ext>
            </a:extLst>
          </p:cNvPr>
          <p:cNvPicPr>
            <a:picLocks noChangeAspect="1"/>
          </p:cNvPicPr>
          <p:nvPr/>
        </p:nvPicPr>
        <p:blipFill>
          <a:blip r:embed="rId2"/>
          <a:stretch>
            <a:fillRect/>
          </a:stretch>
        </p:blipFill>
        <p:spPr>
          <a:xfrm rot="16200000">
            <a:off x="2102671" y="-528878"/>
            <a:ext cx="1442816" cy="2580828"/>
          </a:xfrm>
          <a:prstGeom prst="rect">
            <a:avLst/>
          </a:prstGeom>
        </p:spPr>
      </p:pic>
      <p:pic>
        <p:nvPicPr>
          <p:cNvPr id="7" name="Picture 6">
            <a:extLst>
              <a:ext uri="{FF2B5EF4-FFF2-40B4-BE49-F238E27FC236}">
                <a16:creationId xmlns:a16="http://schemas.microsoft.com/office/drawing/2014/main" id="{14FEBB77-055C-5640-9F3D-B1764223F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3002" y="183542"/>
            <a:ext cx="1861705" cy="1172874"/>
          </a:xfrm>
          <a:prstGeom prst="rect">
            <a:avLst/>
          </a:prstGeom>
        </p:spPr>
      </p:pic>
      <p:cxnSp>
        <p:nvCxnSpPr>
          <p:cNvPr id="129" name="מחבר: מעוקל 12">
            <a:extLst>
              <a:ext uri="{FF2B5EF4-FFF2-40B4-BE49-F238E27FC236}">
                <a16:creationId xmlns:a16="http://schemas.microsoft.com/office/drawing/2014/main" id="{44340B94-3562-1344-B45B-153394A1237D}"/>
              </a:ext>
            </a:extLst>
          </p:cNvPr>
          <p:cNvCxnSpPr>
            <a:cxnSpLocks/>
          </p:cNvCxnSpPr>
          <p:nvPr/>
        </p:nvCxnSpPr>
        <p:spPr>
          <a:xfrm rot="10800000" flipV="1">
            <a:off x="7157324" y="187478"/>
            <a:ext cx="2953908" cy="292023"/>
          </a:xfrm>
          <a:prstGeom prst="curvedConnector3">
            <a:avLst>
              <a:gd name="adj1" fmla="val 162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3" name="מחבר: מעוקל 12">
            <a:extLst>
              <a:ext uri="{FF2B5EF4-FFF2-40B4-BE49-F238E27FC236}">
                <a16:creationId xmlns:a16="http://schemas.microsoft.com/office/drawing/2014/main" id="{2BADECAE-E6B6-DD4B-AFB0-F206812CE44A}"/>
              </a:ext>
            </a:extLst>
          </p:cNvPr>
          <p:cNvCxnSpPr>
            <a:cxnSpLocks/>
          </p:cNvCxnSpPr>
          <p:nvPr/>
        </p:nvCxnSpPr>
        <p:spPr>
          <a:xfrm>
            <a:off x="2880639" y="830871"/>
            <a:ext cx="2921035" cy="78924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עוקל 12">
            <a:extLst>
              <a:ext uri="{FF2B5EF4-FFF2-40B4-BE49-F238E27FC236}">
                <a16:creationId xmlns:a16="http://schemas.microsoft.com/office/drawing/2014/main" id="{52D59EE3-31C2-47CE-834B-A6925C175F9A}"/>
              </a:ext>
            </a:extLst>
          </p:cNvPr>
          <p:cNvCxnSpPr>
            <a:cxnSpLocks/>
          </p:cNvCxnSpPr>
          <p:nvPr/>
        </p:nvCxnSpPr>
        <p:spPr>
          <a:xfrm>
            <a:off x="3544622" y="271060"/>
            <a:ext cx="1160725" cy="1269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7" name="מחבר: מעוקל 12">
            <a:extLst>
              <a:ext uri="{FF2B5EF4-FFF2-40B4-BE49-F238E27FC236}">
                <a16:creationId xmlns:a16="http://schemas.microsoft.com/office/drawing/2014/main" id="{BAA9F329-1C00-3C44-8AAB-FE11510DF0A1}"/>
              </a:ext>
            </a:extLst>
          </p:cNvPr>
          <p:cNvCxnSpPr>
            <a:cxnSpLocks/>
          </p:cNvCxnSpPr>
          <p:nvPr/>
        </p:nvCxnSpPr>
        <p:spPr>
          <a:xfrm rot="5400000" flipH="1" flipV="1">
            <a:off x="3532639" y="1895510"/>
            <a:ext cx="2803265" cy="1407193"/>
          </a:xfrm>
          <a:prstGeom prst="curvedConnector3">
            <a:avLst>
              <a:gd name="adj1" fmla="val -1004"/>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7" name="תמונה 13">
            <a:extLst>
              <a:ext uri="{FF2B5EF4-FFF2-40B4-BE49-F238E27FC236}">
                <a16:creationId xmlns:a16="http://schemas.microsoft.com/office/drawing/2014/main" id="{0EE3925E-45DB-2244-A6F5-952FC09965F0}"/>
              </a:ext>
            </a:extLst>
          </p:cNvPr>
          <p:cNvPicPr>
            <a:picLocks noChangeAspect="1"/>
          </p:cNvPicPr>
          <p:nvPr/>
        </p:nvPicPr>
        <p:blipFill>
          <a:blip r:embed="rId2"/>
          <a:stretch>
            <a:fillRect/>
          </a:stretch>
        </p:blipFill>
        <p:spPr>
          <a:xfrm rot="16200000">
            <a:off x="675422" y="3079614"/>
            <a:ext cx="1442816" cy="2580828"/>
          </a:xfrm>
          <a:prstGeom prst="rect">
            <a:avLst/>
          </a:prstGeom>
        </p:spPr>
      </p:pic>
      <p:pic>
        <p:nvPicPr>
          <p:cNvPr id="148" name="תמונה 13">
            <a:extLst>
              <a:ext uri="{FF2B5EF4-FFF2-40B4-BE49-F238E27FC236}">
                <a16:creationId xmlns:a16="http://schemas.microsoft.com/office/drawing/2014/main" id="{054BF29D-51C9-5449-8D1D-C5549C512C7C}"/>
              </a:ext>
            </a:extLst>
          </p:cNvPr>
          <p:cNvPicPr>
            <a:picLocks noChangeAspect="1"/>
          </p:cNvPicPr>
          <p:nvPr/>
        </p:nvPicPr>
        <p:blipFill>
          <a:blip r:embed="rId2"/>
          <a:stretch>
            <a:fillRect/>
          </a:stretch>
        </p:blipFill>
        <p:spPr>
          <a:xfrm rot="16200000">
            <a:off x="697060" y="1011052"/>
            <a:ext cx="1442816" cy="2580828"/>
          </a:xfrm>
          <a:prstGeom prst="rect">
            <a:avLst/>
          </a:prstGeom>
        </p:spPr>
      </p:pic>
      <p:pic>
        <p:nvPicPr>
          <p:cNvPr id="150" name="תמונה 13">
            <a:extLst>
              <a:ext uri="{FF2B5EF4-FFF2-40B4-BE49-F238E27FC236}">
                <a16:creationId xmlns:a16="http://schemas.microsoft.com/office/drawing/2014/main" id="{8C555886-47A3-7F44-8103-351998E6B6D4}"/>
              </a:ext>
            </a:extLst>
          </p:cNvPr>
          <p:cNvPicPr>
            <a:picLocks noChangeAspect="1"/>
          </p:cNvPicPr>
          <p:nvPr/>
        </p:nvPicPr>
        <p:blipFill>
          <a:blip r:embed="rId2"/>
          <a:stretch>
            <a:fillRect/>
          </a:stretch>
        </p:blipFill>
        <p:spPr>
          <a:xfrm rot="16200000">
            <a:off x="9203284" y="4145719"/>
            <a:ext cx="1442816" cy="2580828"/>
          </a:xfrm>
          <a:prstGeom prst="rect">
            <a:avLst/>
          </a:prstGeom>
        </p:spPr>
      </p:pic>
      <p:pic>
        <p:nvPicPr>
          <p:cNvPr id="151" name="תמונה 13">
            <a:extLst>
              <a:ext uri="{FF2B5EF4-FFF2-40B4-BE49-F238E27FC236}">
                <a16:creationId xmlns:a16="http://schemas.microsoft.com/office/drawing/2014/main" id="{751F64F2-5F04-0E41-987D-A00E902A75B6}"/>
              </a:ext>
            </a:extLst>
          </p:cNvPr>
          <p:cNvPicPr>
            <a:picLocks noChangeAspect="1"/>
          </p:cNvPicPr>
          <p:nvPr/>
        </p:nvPicPr>
        <p:blipFill>
          <a:blip r:embed="rId2"/>
          <a:stretch>
            <a:fillRect/>
          </a:stretch>
        </p:blipFill>
        <p:spPr>
          <a:xfrm rot="16200000">
            <a:off x="1746594" y="4754884"/>
            <a:ext cx="1442816" cy="2580828"/>
          </a:xfrm>
          <a:prstGeom prst="rect">
            <a:avLst/>
          </a:prstGeom>
        </p:spPr>
      </p:pic>
      <p:pic>
        <p:nvPicPr>
          <p:cNvPr id="17" name="Picture 16">
            <a:extLst>
              <a:ext uri="{FF2B5EF4-FFF2-40B4-BE49-F238E27FC236}">
                <a16:creationId xmlns:a16="http://schemas.microsoft.com/office/drawing/2014/main" id="{E0C41951-6433-E345-B475-BF8037BD63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521" y="1716174"/>
            <a:ext cx="1877045" cy="1159075"/>
          </a:xfrm>
          <a:prstGeom prst="rect">
            <a:avLst/>
          </a:prstGeom>
        </p:spPr>
      </p:pic>
      <p:pic>
        <p:nvPicPr>
          <p:cNvPr id="152" name="תמונה 13">
            <a:extLst>
              <a:ext uri="{FF2B5EF4-FFF2-40B4-BE49-F238E27FC236}">
                <a16:creationId xmlns:a16="http://schemas.microsoft.com/office/drawing/2014/main" id="{88EA9704-99EF-DE4D-B9F4-09070C8F2DFD}"/>
              </a:ext>
            </a:extLst>
          </p:cNvPr>
          <p:cNvPicPr>
            <a:picLocks noChangeAspect="1"/>
          </p:cNvPicPr>
          <p:nvPr/>
        </p:nvPicPr>
        <p:blipFill>
          <a:blip r:embed="rId2"/>
          <a:stretch>
            <a:fillRect/>
          </a:stretch>
        </p:blipFill>
        <p:spPr>
          <a:xfrm rot="16200000">
            <a:off x="9718822" y="1596484"/>
            <a:ext cx="1442816" cy="2580828"/>
          </a:xfrm>
          <a:prstGeom prst="rect">
            <a:avLst/>
          </a:prstGeom>
        </p:spPr>
      </p:pic>
      <p:cxnSp>
        <p:nvCxnSpPr>
          <p:cNvPr id="91" name="מחבר: מעוקל 90">
            <a:extLst>
              <a:ext uri="{FF2B5EF4-FFF2-40B4-BE49-F238E27FC236}">
                <a16:creationId xmlns:a16="http://schemas.microsoft.com/office/drawing/2014/main" id="{2024A712-7DBA-4127-B26B-93568C58F5A0}"/>
              </a:ext>
            </a:extLst>
          </p:cNvPr>
          <p:cNvCxnSpPr>
            <a:cxnSpLocks/>
          </p:cNvCxnSpPr>
          <p:nvPr/>
        </p:nvCxnSpPr>
        <p:spPr>
          <a:xfrm rot="5400000">
            <a:off x="2314520" y="2299074"/>
            <a:ext cx="1520454" cy="1341389"/>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מחבר: מעוקל 69">
            <a:extLst>
              <a:ext uri="{FF2B5EF4-FFF2-40B4-BE49-F238E27FC236}">
                <a16:creationId xmlns:a16="http://schemas.microsoft.com/office/drawing/2014/main" id="{1E9E2A5D-A635-004C-970D-711246E48251}"/>
              </a:ext>
            </a:extLst>
          </p:cNvPr>
          <p:cNvCxnSpPr>
            <a:cxnSpLocks/>
          </p:cNvCxnSpPr>
          <p:nvPr/>
        </p:nvCxnSpPr>
        <p:spPr>
          <a:xfrm>
            <a:off x="2246513" y="1784424"/>
            <a:ext cx="830695" cy="19656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0" name="תמונה 13">
            <a:extLst>
              <a:ext uri="{FF2B5EF4-FFF2-40B4-BE49-F238E27FC236}">
                <a16:creationId xmlns:a16="http://schemas.microsoft.com/office/drawing/2014/main" id="{C055F87F-D168-CA47-8410-18119ADBC025}"/>
              </a:ext>
            </a:extLst>
          </p:cNvPr>
          <p:cNvPicPr>
            <a:picLocks noChangeAspect="1"/>
          </p:cNvPicPr>
          <p:nvPr/>
        </p:nvPicPr>
        <p:blipFill>
          <a:blip r:embed="rId2"/>
          <a:stretch>
            <a:fillRect/>
          </a:stretch>
        </p:blipFill>
        <p:spPr>
          <a:xfrm rot="16200000">
            <a:off x="4537169" y="4754884"/>
            <a:ext cx="1442816" cy="2580828"/>
          </a:xfrm>
          <a:prstGeom prst="rect">
            <a:avLst/>
          </a:prstGeom>
        </p:spPr>
      </p:pic>
      <p:cxnSp>
        <p:nvCxnSpPr>
          <p:cNvPr id="65" name="מחבר: מעוקל 137">
            <a:extLst>
              <a:ext uri="{FF2B5EF4-FFF2-40B4-BE49-F238E27FC236}">
                <a16:creationId xmlns:a16="http://schemas.microsoft.com/office/drawing/2014/main" id="{644D0BFE-E334-9C4A-9423-C2909F814875}"/>
              </a:ext>
            </a:extLst>
          </p:cNvPr>
          <p:cNvCxnSpPr>
            <a:cxnSpLocks/>
          </p:cNvCxnSpPr>
          <p:nvPr/>
        </p:nvCxnSpPr>
        <p:spPr>
          <a:xfrm rot="16200000" flipH="1">
            <a:off x="2782726" y="3887971"/>
            <a:ext cx="1847831" cy="120656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37BEEE-6C71-1C41-82E6-FF4A50AE56B2}"/>
              </a:ext>
            </a:extLst>
          </p:cNvPr>
          <p:cNvSpPr txBox="1"/>
          <p:nvPr/>
        </p:nvSpPr>
        <p:spPr>
          <a:xfrm>
            <a:off x="2765499" y="4747368"/>
            <a:ext cx="775881" cy="200055"/>
          </a:xfrm>
          <a:prstGeom prst="rect">
            <a:avLst/>
          </a:prstGeom>
          <a:noFill/>
        </p:spPr>
        <p:txBody>
          <a:bodyPr wrap="square" rtlCol="0">
            <a:spAutoFit/>
          </a:bodyPr>
          <a:lstStyle/>
          <a:p>
            <a:r>
              <a:rPr lang="en-US" sz="700" dirty="0"/>
              <a:t>Has address</a:t>
            </a:r>
          </a:p>
        </p:txBody>
      </p:sp>
      <p:sp>
        <p:nvSpPr>
          <p:cNvPr id="77" name="TextBox 76">
            <a:extLst>
              <a:ext uri="{FF2B5EF4-FFF2-40B4-BE49-F238E27FC236}">
                <a16:creationId xmlns:a16="http://schemas.microsoft.com/office/drawing/2014/main" id="{7F09DE8D-06D0-2348-A294-74F661E326A9}"/>
              </a:ext>
            </a:extLst>
          </p:cNvPr>
          <p:cNvSpPr txBox="1"/>
          <p:nvPr/>
        </p:nvSpPr>
        <p:spPr>
          <a:xfrm>
            <a:off x="4110628" y="4910464"/>
            <a:ext cx="1084374" cy="200055"/>
          </a:xfrm>
          <a:prstGeom prst="rect">
            <a:avLst/>
          </a:prstGeom>
          <a:noFill/>
        </p:spPr>
        <p:txBody>
          <a:bodyPr wrap="square" rtlCol="0">
            <a:spAutoFit/>
          </a:bodyPr>
          <a:lstStyle/>
          <a:p>
            <a:r>
              <a:rPr lang="en-US" sz="700" dirty="0"/>
              <a:t>Has no address yet</a:t>
            </a:r>
          </a:p>
        </p:txBody>
      </p:sp>
      <p:pic>
        <p:nvPicPr>
          <p:cNvPr id="21" name="Picture 20">
            <a:extLst>
              <a:ext uri="{FF2B5EF4-FFF2-40B4-BE49-F238E27FC236}">
                <a16:creationId xmlns:a16="http://schemas.microsoft.com/office/drawing/2014/main" id="{DF66985A-F8FA-F34A-AB1A-EED8E8508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585" y="5455575"/>
            <a:ext cx="1896710" cy="1185444"/>
          </a:xfrm>
          <a:prstGeom prst="rect">
            <a:avLst/>
          </a:prstGeom>
        </p:spPr>
      </p:pic>
      <p:pic>
        <p:nvPicPr>
          <p:cNvPr id="25" name="Picture 24">
            <a:extLst>
              <a:ext uri="{FF2B5EF4-FFF2-40B4-BE49-F238E27FC236}">
                <a16:creationId xmlns:a16="http://schemas.microsoft.com/office/drawing/2014/main" id="{236EE854-250F-3547-97AA-32B5C00DF8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5581" y="5445301"/>
            <a:ext cx="1928331" cy="1200386"/>
          </a:xfrm>
          <a:prstGeom prst="rect">
            <a:avLst/>
          </a:prstGeom>
        </p:spPr>
      </p:pic>
      <p:pic>
        <p:nvPicPr>
          <p:cNvPr id="28" name="Picture 27">
            <a:extLst>
              <a:ext uri="{FF2B5EF4-FFF2-40B4-BE49-F238E27FC236}">
                <a16:creationId xmlns:a16="http://schemas.microsoft.com/office/drawing/2014/main" id="{81F82309-6745-9346-98B4-13F5F5EB6C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61201" y="2290065"/>
            <a:ext cx="1957067" cy="1203596"/>
          </a:xfrm>
          <a:prstGeom prst="rect">
            <a:avLst/>
          </a:prstGeom>
        </p:spPr>
      </p:pic>
      <p:pic>
        <p:nvPicPr>
          <p:cNvPr id="30" name="Picture 29">
            <a:extLst>
              <a:ext uri="{FF2B5EF4-FFF2-40B4-BE49-F238E27FC236}">
                <a16:creationId xmlns:a16="http://schemas.microsoft.com/office/drawing/2014/main" id="{FF61A113-0C79-524A-A745-9F4E936E6A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356" y="3767493"/>
            <a:ext cx="1886380" cy="1178988"/>
          </a:xfrm>
          <a:prstGeom prst="rect">
            <a:avLst/>
          </a:prstGeom>
        </p:spPr>
      </p:pic>
      <p:cxnSp>
        <p:nvCxnSpPr>
          <p:cNvPr id="163" name="מחבר: מעוקל 69">
            <a:extLst>
              <a:ext uri="{FF2B5EF4-FFF2-40B4-BE49-F238E27FC236}">
                <a16:creationId xmlns:a16="http://schemas.microsoft.com/office/drawing/2014/main" id="{D8BB408D-7844-724A-B46B-CFA4EBE3F82A}"/>
              </a:ext>
            </a:extLst>
          </p:cNvPr>
          <p:cNvCxnSpPr>
            <a:cxnSpLocks/>
          </p:cNvCxnSpPr>
          <p:nvPr/>
        </p:nvCxnSpPr>
        <p:spPr>
          <a:xfrm flipV="1">
            <a:off x="2169814" y="3152196"/>
            <a:ext cx="934284" cy="682931"/>
          </a:xfrm>
          <a:prstGeom prst="curvedConnector3">
            <a:avLst>
              <a:gd name="adj1" fmla="val 879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מחבר: מעוקל 118">
            <a:extLst>
              <a:ext uri="{FF2B5EF4-FFF2-40B4-BE49-F238E27FC236}">
                <a16:creationId xmlns:a16="http://schemas.microsoft.com/office/drawing/2014/main" id="{28836B15-0C1B-4B1D-A7AE-6F69F273E0EE}"/>
              </a:ext>
            </a:extLst>
          </p:cNvPr>
          <p:cNvCxnSpPr>
            <a:cxnSpLocks/>
          </p:cNvCxnSpPr>
          <p:nvPr/>
        </p:nvCxnSpPr>
        <p:spPr>
          <a:xfrm rot="10800000" flipV="1">
            <a:off x="2633389" y="2010208"/>
            <a:ext cx="1152322" cy="40106"/>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4337FCE3-39F6-2042-872B-A25E85A4A5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51695" y="4842858"/>
            <a:ext cx="1922993" cy="1192256"/>
          </a:xfrm>
          <a:prstGeom prst="rect">
            <a:avLst/>
          </a:prstGeom>
        </p:spPr>
      </p:pic>
    </p:spTree>
    <p:extLst>
      <p:ext uri="{BB962C8B-B14F-4D97-AF65-F5344CB8AC3E}">
        <p14:creationId xmlns:p14="http://schemas.microsoft.com/office/powerpoint/2010/main" val="129812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מציין מיקום תוכן 2">
            <a:extLst>
              <a:ext uri="{FF2B5EF4-FFF2-40B4-BE49-F238E27FC236}">
                <a16:creationId xmlns:a16="http://schemas.microsoft.com/office/drawing/2014/main" id="{BADE3CB8-6FE1-4374-AA44-8C902B55954D}"/>
              </a:ext>
            </a:extLst>
          </p:cNvPr>
          <p:cNvSpPr>
            <a:spLocks noGrp="1"/>
          </p:cNvSpPr>
          <p:nvPr>
            <p:ph idx="1"/>
          </p:nvPr>
        </p:nvSpPr>
        <p:spPr>
          <a:xfrm>
            <a:off x="5331077" y="1600199"/>
            <a:ext cx="5799888" cy="3578228"/>
          </a:xfrm>
        </p:spPr>
        <p:txBody>
          <a:bodyPr anchor="ctr">
            <a:normAutofit/>
          </a:bodyPr>
          <a:lstStyle/>
          <a:p>
            <a:pPr marL="0" indent="0" algn="just" rtl="0">
              <a:lnSpc>
                <a:spcPct val="150000"/>
              </a:lnSpc>
              <a:buNone/>
            </a:pPr>
            <a:r>
              <a:rPr lang="en-US" dirty="0">
                <a:solidFill>
                  <a:srgbClr val="202124"/>
                </a:solidFill>
                <a:latin typeface="Comic Sans MS" panose="030F0702030302020204" pitchFamily="66" charset="0"/>
              </a:rPr>
              <a:t>Friendly Application that helps you find a free parking spot next to your destination.</a:t>
            </a:r>
            <a:endParaRPr lang="en-US" dirty="0">
              <a:latin typeface="Comic Sans MS" panose="030F0702030302020204" pitchFamily="66" charset="0"/>
            </a:endParaRPr>
          </a:p>
        </p:txBody>
      </p:sp>
      <p:sp>
        <p:nvSpPr>
          <p:cNvPr id="13" name="מלבן 12">
            <a:extLst>
              <a:ext uri="{FF2B5EF4-FFF2-40B4-BE49-F238E27FC236}">
                <a16:creationId xmlns:a16="http://schemas.microsoft.com/office/drawing/2014/main" id="{847AAE12-E2D7-4026-8942-2098234E98C5}"/>
              </a:ext>
            </a:extLst>
          </p:cNvPr>
          <p:cNvSpPr/>
          <p:nvPr/>
        </p:nvSpPr>
        <p:spPr>
          <a:xfrm>
            <a:off x="5331077" y="1600199"/>
            <a:ext cx="5799888" cy="3578228"/>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10422B68-7E38-4DD6-B120-BCE3011FF311}"/>
              </a:ext>
            </a:extLst>
          </p:cNvPr>
          <p:cNvSpPr txBox="1"/>
          <p:nvPr/>
        </p:nvSpPr>
        <p:spPr>
          <a:xfrm>
            <a:off x="1195334" y="3036955"/>
            <a:ext cx="3581898" cy="707886"/>
          </a:xfrm>
          <a:prstGeom prst="rect">
            <a:avLst/>
          </a:prstGeom>
          <a:noFill/>
        </p:spPr>
        <p:txBody>
          <a:bodyPr wrap="square" rtlCol="1">
            <a:spAutoFit/>
          </a:bodyPr>
          <a:lstStyle/>
          <a:p>
            <a:r>
              <a:rPr lang="en-US" sz="4000" b="1" i="0" dirty="0">
                <a:solidFill>
                  <a:schemeClr val="bg1"/>
                </a:solidFill>
                <a:effectLst/>
                <a:latin typeface="Comic Sans MS" panose="030F0702030302020204" pitchFamily="66" charset="0"/>
              </a:rPr>
              <a:t>Introduction</a:t>
            </a:r>
            <a:endParaRPr lang="he-IL" sz="4000" dirty="0">
              <a:solidFill>
                <a:schemeClr val="bg1"/>
              </a:solidFill>
              <a:latin typeface="Comic Sans MS" panose="030F0702030302020204" pitchFamily="66" charset="0"/>
            </a:endParaRPr>
          </a:p>
        </p:txBody>
      </p:sp>
      <p:pic>
        <p:nvPicPr>
          <p:cNvPr id="5" name="תמונה 4">
            <a:extLst>
              <a:ext uri="{FF2B5EF4-FFF2-40B4-BE49-F238E27FC236}">
                <a16:creationId xmlns:a16="http://schemas.microsoft.com/office/drawing/2014/main" id="{AB6B5B57-7D04-4642-9650-907D5621AF33}"/>
              </a:ext>
            </a:extLst>
          </p:cNvPr>
          <p:cNvPicPr>
            <a:picLocks noChangeAspect="1"/>
          </p:cNvPicPr>
          <p:nvPr/>
        </p:nvPicPr>
        <p:blipFill rotWithShape="1">
          <a:blip r:embed="rId6"/>
          <a:srcRect l="73021" t="30001" r="14865" b="47368"/>
          <a:stretch/>
        </p:blipFill>
        <p:spPr>
          <a:xfrm>
            <a:off x="10778274" y="5374067"/>
            <a:ext cx="1288317" cy="1353855"/>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252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כותרת 1">
            <a:extLst>
              <a:ext uri="{FF2B5EF4-FFF2-40B4-BE49-F238E27FC236}">
                <a16:creationId xmlns:a16="http://schemas.microsoft.com/office/drawing/2014/main" id="{116CE10D-F9A2-431B-920A-37A3D87C8DCC}"/>
              </a:ext>
            </a:extLst>
          </p:cNvPr>
          <p:cNvSpPr>
            <a:spLocks noGrp="1"/>
          </p:cNvSpPr>
          <p:nvPr>
            <p:ph type="title"/>
          </p:nvPr>
        </p:nvSpPr>
        <p:spPr>
          <a:xfrm>
            <a:off x="-165100" y="-410634"/>
            <a:ext cx="4558380" cy="5528734"/>
          </a:xfrm>
        </p:spPr>
        <p:txBody>
          <a:bodyPr>
            <a:normAutofit/>
          </a:bodyPr>
          <a:lstStyle/>
          <a:p>
            <a:pPr algn="r"/>
            <a:r>
              <a:rPr lang="en-US" sz="11500" dirty="0">
                <a:solidFill>
                  <a:srgbClr val="FFFFFF"/>
                </a:solidFill>
                <a:latin typeface="Comic Sans MS" panose="030F0702030302020204" pitchFamily="66" charset="0"/>
              </a:rPr>
              <a:t>Vision</a:t>
            </a:r>
            <a:endParaRPr lang="he-IL" sz="11500" dirty="0">
              <a:solidFill>
                <a:srgbClr val="FFFFFF"/>
              </a:solidFill>
              <a:latin typeface="Comic Sans MS" panose="030F0702030302020204" pitchFamily="66" charset="0"/>
            </a:endParaRPr>
          </a:p>
        </p:txBody>
      </p:sp>
      <p:sp>
        <p:nvSpPr>
          <p:cNvPr id="3" name="מציין מיקום תוכן 2">
            <a:extLst>
              <a:ext uri="{FF2B5EF4-FFF2-40B4-BE49-F238E27FC236}">
                <a16:creationId xmlns:a16="http://schemas.microsoft.com/office/drawing/2014/main" id="{A992BE35-A6CE-48B3-94DC-875D576804F3}"/>
              </a:ext>
            </a:extLst>
          </p:cNvPr>
          <p:cNvSpPr>
            <a:spLocks noGrp="1"/>
          </p:cNvSpPr>
          <p:nvPr>
            <p:ph idx="1"/>
          </p:nvPr>
        </p:nvSpPr>
        <p:spPr>
          <a:xfrm>
            <a:off x="5428849" y="1307936"/>
            <a:ext cx="5724533" cy="4524352"/>
          </a:xfrm>
        </p:spPr>
        <p:txBody>
          <a:bodyPr anchor="ctr">
            <a:normAutofit/>
          </a:bodyPr>
          <a:lstStyle/>
          <a:p>
            <a:pPr marL="0" indent="0" algn="just" rtl="0">
              <a:lnSpc>
                <a:spcPct val="150000"/>
              </a:lnSpc>
              <a:buNone/>
            </a:pPr>
            <a:r>
              <a:rPr lang="en-US" dirty="0">
                <a:solidFill>
                  <a:srgbClr val="202124"/>
                </a:solidFill>
                <a:latin typeface="Comic Sans MS" panose="030F0702030302020204" pitchFamily="66" charset="0"/>
              </a:rPr>
              <a:t>An application that helps drivers to find a nearby parking spot which is free.</a:t>
            </a:r>
          </a:p>
          <a:p>
            <a:pPr marL="0" indent="0" algn="just" rtl="0">
              <a:lnSpc>
                <a:spcPct val="150000"/>
              </a:lnSpc>
              <a:buNone/>
            </a:pPr>
            <a:r>
              <a:rPr lang="en-US" dirty="0">
                <a:solidFill>
                  <a:srgbClr val="202124"/>
                </a:solidFill>
                <a:latin typeface="Comic Sans MS" panose="030F0702030302020204" pitchFamily="66" charset="0"/>
              </a:rPr>
              <a:t>The application will be a form of social media, in order to establish a community of drivers that helps each other.</a:t>
            </a:r>
            <a:endParaRPr lang="en-US" dirty="0">
              <a:latin typeface="Comic Sans MS" panose="030F0702030302020204" pitchFamily="66" charset="0"/>
            </a:endParaRP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050" name="Picture 2" descr="חזון 3 - מח&amp;quot;ט עמל מקס פיין ת&amp;quot;א">
            <a:extLst>
              <a:ext uri="{FF2B5EF4-FFF2-40B4-BE49-F238E27FC236}">
                <a16:creationId xmlns:a16="http://schemas.microsoft.com/office/drawing/2014/main" id="{53F64296-AE47-4CD1-8F7A-3772C8201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2539999"/>
            <a:ext cx="5222725" cy="4318001"/>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B96723BC-C7BC-46CF-855D-2D5CF9EC81F8}"/>
              </a:ext>
            </a:extLst>
          </p:cNvPr>
          <p:cNvSpPr/>
          <p:nvPr/>
        </p:nvSpPr>
        <p:spPr>
          <a:xfrm>
            <a:off x="5364290" y="1366640"/>
            <a:ext cx="5853649" cy="4524352"/>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TextBox 5">
            <a:extLst>
              <a:ext uri="{FF2B5EF4-FFF2-40B4-BE49-F238E27FC236}">
                <a16:creationId xmlns:a16="http://schemas.microsoft.com/office/drawing/2014/main" id="{430B386A-2EBE-7E4C-863F-41C12192B36E}"/>
              </a:ext>
            </a:extLst>
          </p:cNvPr>
          <p:cNvSpPr txBox="1"/>
          <p:nvPr/>
        </p:nvSpPr>
        <p:spPr>
          <a:xfrm>
            <a:off x="7705344" y="594969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060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4300" y="97366"/>
            <a:ext cx="4161093" cy="5571067"/>
          </a:xfrm>
        </p:spPr>
        <p:txBody>
          <a:bodyPr>
            <a:normAutofit/>
          </a:bodyPr>
          <a:lstStyle/>
          <a:p>
            <a:pPr algn="r"/>
            <a:r>
              <a:rPr lang="en-US" sz="7200" dirty="0">
                <a:solidFill>
                  <a:srgbClr val="FFFFFF"/>
                </a:solidFill>
                <a:latin typeface="Comic Sans MS" panose="030F0702030302020204" pitchFamily="66" charset="0"/>
              </a:rPr>
              <a:t>GOALS</a:t>
            </a:r>
            <a:endParaRPr lang="he-IL" sz="7200" dirty="0">
              <a:solidFill>
                <a:srgbClr val="FFFFFF"/>
              </a:solidFill>
              <a:latin typeface="Comic Sans MS" panose="030F0702030302020204" pitchFamily="66"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3633307770"/>
              </p:ext>
            </p:extLst>
          </p:nvPr>
        </p:nvGraphicFramePr>
        <p:xfrm>
          <a:off x="4798822" y="1422399"/>
          <a:ext cx="7178856" cy="3373120"/>
        </p:xfrm>
        <a:graphic>
          <a:graphicData uri="http://schemas.openxmlformats.org/drawingml/2006/table">
            <a:tbl>
              <a:tblPr rtl="1" firstRow="1" bandRow="1">
                <a:tableStyleId>{5C22544A-7EE6-4342-B048-85BDC9FD1C3A}</a:tableStyleId>
              </a:tblPr>
              <a:tblGrid>
                <a:gridCol w="2392952">
                  <a:extLst>
                    <a:ext uri="{9D8B030D-6E8A-4147-A177-3AD203B41FA5}">
                      <a16:colId xmlns:a16="http://schemas.microsoft.com/office/drawing/2014/main" val="2825602940"/>
                    </a:ext>
                  </a:extLst>
                </a:gridCol>
                <a:gridCol w="2392952">
                  <a:extLst>
                    <a:ext uri="{9D8B030D-6E8A-4147-A177-3AD203B41FA5}">
                      <a16:colId xmlns:a16="http://schemas.microsoft.com/office/drawing/2014/main" val="2243543508"/>
                    </a:ext>
                  </a:extLst>
                </a:gridCol>
                <a:gridCol w="2392952">
                  <a:extLst>
                    <a:ext uri="{9D8B030D-6E8A-4147-A177-3AD203B41FA5}">
                      <a16:colId xmlns:a16="http://schemas.microsoft.com/office/drawing/2014/main" val="708000559"/>
                    </a:ext>
                  </a:extLst>
                </a:gridCol>
              </a:tblGrid>
              <a:tr h="0">
                <a:tc>
                  <a:txBody>
                    <a:bodyPr/>
                    <a:lstStyle/>
                    <a:p>
                      <a:pPr marL="0" algn="l" defTabSz="914400" rtl="1" eaLnBrk="1" fontAlgn="t" latinLnBrk="0" hangingPunct="1">
                        <a:spcBef>
                          <a:spcPts val="0"/>
                        </a:spcBef>
                        <a:spcAft>
                          <a:spcPts val="0"/>
                        </a:spcAft>
                      </a:pPr>
                      <a:r>
                        <a:rPr lang="en-US" sz="2400" b="1" kern="1200" dirty="0">
                          <a:solidFill>
                            <a:schemeClr val="lt1"/>
                          </a:solidFill>
                          <a:latin typeface="Comic Sans MS" panose="030F0702030302020204" pitchFamily="66" charset="0"/>
                          <a:ea typeface="+mn-ea"/>
                          <a:cs typeface="+mn-cs"/>
                        </a:rPr>
                        <a:t>Success Criteria</a:t>
                      </a:r>
                    </a:p>
                  </a:txBody>
                  <a:tcPr marL="63500" marR="63500" marT="63500" marB="63500"/>
                </a:tc>
                <a:tc>
                  <a:txBody>
                    <a:bodyPr/>
                    <a:lstStyle/>
                    <a:p>
                      <a:pPr marL="0" algn="l" defTabSz="914400" rtl="1" eaLnBrk="1" latinLnBrk="0" hangingPunct="1"/>
                      <a:r>
                        <a:rPr lang="en-US" sz="2400" b="1" kern="1200" dirty="0">
                          <a:solidFill>
                            <a:schemeClr val="lt1"/>
                          </a:solidFill>
                          <a:latin typeface="Comic Sans MS" panose="030F0702030302020204" pitchFamily="66" charset="0"/>
                          <a:ea typeface="+mn-ea"/>
                          <a:cs typeface="+mn-cs"/>
                        </a:rPr>
                        <a:t>Objectives</a:t>
                      </a:r>
                      <a:endParaRPr lang="he-IL" sz="2400" b="1" kern="1200" dirty="0">
                        <a:solidFill>
                          <a:schemeClr val="lt1"/>
                        </a:solidFill>
                        <a:latin typeface="Comic Sans MS" panose="030F0702030302020204" pitchFamily="66" charset="0"/>
                        <a:ea typeface="+mn-ea"/>
                        <a:cs typeface="+mn-cs"/>
                      </a:endParaRPr>
                    </a:p>
                  </a:txBody>
                  <a:tcPr/>
                </a:tc>
                <a:tc>
                  <a:txBody>
                    <a:bodyPr/>
                    <a:lstStyle/>
                    <a:p>
                      <a:pPr algn="l" rtl="1"/>
                      <a:r>
                        <a:rPr lang="en-US" sz="2400" dirty="0">
                          <a:latin typeface="Comic Sans MS" panose="030F0702030302020204" pitchFamily="66" charset="0"/>
                        </a:rPr>
                        <a:t>Goal</a:t>
                      </a:r>
                      <a:endParaRPr lang="he-IL" sz="2400" dirty="0">
                        <a:latin typeface="Comic Sans MS" panose="030F0702030302020204" pitchFamily="66" charset="0"/>
                      </a:endParaRPr>
                    </a:p>
                  </a:txBody>
                  <a:tcPr/>
                </a:tc>
                <a:extLst>
                  <a:ext uri="{0D108BD9-81ED-4DB2-BD59-A6C34878D82A}">
                    <a16:rowId xmlns:a16="http://schemas.microsoft.com/office/drawing/2014/main" val="577974818"/>
                  </a:ext>
                </a:extLst>
              </a:tr>
              <a:tr h="289701">
                <a:tc>
                  <a:txBody>
                    <a:bodyPr/>
                    <a:lstStyle/>
                    <a:p>
                      <a:pPr algn="just" rtl="0" fontAlgn="t">
                        <a:spcBef>
                          <a:spcPts val="0"/>
                        </a:spcBef>
                        <a:spcAft>
                          <a:spcPts val="0"/>
                        </a:spcAft>
                      </a:pPr>
                      <a:r>
                        <a:rPr lang="en-US" sz="1400" b="1" i="0" u="none" strike="noStrike" dirty="0">
                          <a:solidFill>
                            <a:srgbClr val="000000"/>
                          </a:solidFill>
                          <a:effectLst/>
                          <a:latin typeface="Comic Sans MS" panose="030F0702030302020204" pitchFamily="66" charset="0"/>
                        </a:rPr>
                        <a:t>Time measurement</a:t>
                      </a:r>
                      <a:endParaRPr lang="en-US" sz="2400" dirty="0">
                        <a:effectLst/>
                        <a:latin typeface="Comic Sans MS" panose="030F0702030302020204" pitchFamily="66" charset="0"/>
                      </a:endParaRPr>
                    </a:p>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(how long will take a driver to find a parking next to a destination)</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Providing information about parking spots </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Save time to the drivers</a:t>
                      </a:r>
                      <a:endParaRPr lang="en-US" sz="24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289701">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At least 25,000 followers on every social network within 4 years.</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pt-BR" sz="1400" b="0" i="0" u="none" strike="noStrike">
                          <a:solidFill>
                            <a:srgbClr val="000000"/>
                          </a:solidFill>
                          <a:effectLst/>
                          <a:latin typeface="Comic Sans MS" panose="030F0702030302020204" pitchFamily="66" charset="0"/>
                        </a:rPr>
                        <a:t>Active social media program, promotions.</a:t>
                      </a:r>
                      <a:endParaRPr lang="pt-BR" sz="240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a:solidFill>
                            <a:srgbClr val="000000"/>
                          </a:solidFill>
                          <a:effectLst/>
                          <a:latin typeface="Comic Sans MS" panose="030F0702030302020204" pitchFamily="66" charset="0"/>
                        </a:rPr>
                        <a:t>Build our brand</a:t>
                      </a:r>
                      <a:endParaRPr lang="en-US" sz="2400">
                        <a:effectLst/>
                        <a:latin typeface="Comic Sans MS" panose="030F0702030302020204" pitchFamily="66" charset="0"/>
                      </a:endParaRPr>
                    </a:p>
                  </a:txBody>
                  <a:tcPr marL="63500" marR="63500" marT="63500" marB="63500"/>
                </a:tc>
                <a:extLst>
                  <a:ext uri="{0D108BD9-81ED-4DB2-BD59-A6C34878D82A}">
                    <a16:rowId xmlns:a16="http://schemas.microsoft.com/office/drawing/2014/main" val="584556512"/>
                  </a:ext>
                </a:extLst>
              </a:tr>
              <a:tr h="289701">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To gain initial profits two years (maximum) after launch.</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Put in the app some commercials</a:t>
                      </a:r>
                      <a:endParaRPr lang="en-US" sz="24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400" b="0" i="0" u="none" strike="noStrike" dirty="0">
                          <a:solidFill>
                            <a:srgbClr val="000000"/>
                          </a:solidFill>
                          <a:effectLst/>
                          <a:latin typeface="Comic Sans MS" panose="030F0702030302020204" pitchFamily="66" charset="0"/>
                        </a:rPr>
                        <a:t>Profitable service</a:t>
                      </a:r>
                      <a:endParaRPr lang="en-US" sz="24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1345670889"/>
                  </a:ext>
                </a:extLst>
              </a:tr>
            </a:tbl>
          </a:graphicData>
        </a:graphic>
      </p:graphicFrame>
      <p:pic>
        <p:nvPicPr>
          <p:cNvPr id="5123" name="Picture 3" descr="מטרות - אקולוגיה">
            <a:extLst>
              <a:ext uri="{FF2B5EF4-FFF2-40B4-BE49-F238E27FC236}">
                <a16:creationId xmlns:a16="http://schemas.microsoft.com/office/drawing/2014/main" id="{2FB35E06-2685-4E98-829E-6D42AB24B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28" y="3428999"/>
            <a:ext cx="3810000" cy="2381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99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כותרת 1">
            <a:extLst>
              <a:ext uri="{FF2B5EF4-FFF2-40B4-BE49-F238E27FC236}">
                <a16:creationId xmlns:a16="http://schemas.microsoft.com/office/drawing/2014/main" id="{8D9C0381-A915-460E-8262-106595CAAE7F}"/>
              </a:ext>
            </a:extLst>
          </p:cNvPr>
          <p:cNvSpPr>
            <a:spLocks noGrp="1"/>
          </p:cNvSpPr>
          <p:nvPr>
            <p:ph type="title"/>
          </p:nvPr>
        </p:nvSpPr>
        <p:spPr>
          <a:xfrm>
            <a:off x="984504" y="550255"/>
            <a:ext cx="10134812" cy="1584961"/>
          </a:xfrm>
        </p:spPr>
        <p:txBody>
          <a:bodyPr>
            <a:normAutofit/>
          </a:bodyPr>
          <a:lstStyle/>
          <a:p>
            <a:pPr algn="ctr"/>
            <a:r>
              <a:rPr lang="en-US" sz="7200" b="1" i="0" dirty="0">
                <a:solidFill>
                  <a:schemeClr val="tx1">
                    <a:lumMod val="50000"/>
                    <a:lumOff val="50000"/>
                  </a:schemeClr>
                </a:solidFill>
                <a:effectLst/>
                <a:latin typeface="Comic Sans MS" panose="030F0702030302020204" pitchFamily="66" charset="0"/>
              </a:rPr>
              <a:t>Current State</a:t>
            </a:r>
            <a:endParaRPr lang="he-IL" sz="23900" dirty="0">
              <a:solidFill>
                <a:schemeClr val="tx1">
                  <a:lumMod val="50000"/>
                  <a:lumOff val="50000"/>
                </a:schemeClr>
              </a:solidFill>
              <a:latin typeface="Comic Sans MS" panose="030F0702030302020204" pitchFamily="66" charset="0"/>
            </a:endParaRPr>
          </a:p>
        </p:txBody>
      </p:sp>
      <p:sp>
        <p:nvSpPr>
          <p:cNvPr id="3" name="מציין מיקום תוכן 2">
            <a:extLst>
              <a:ext uri="{FF2B5EF4-FFF2-40B4-BE49-F238E27FC236}">
                <a16:creationId xmlns:a16="http://schemas.microsoft.com/office/drawing/2014/main" id="{035F49ED-9698-40E2-AE5C-FA425E08AAE6}"/>
              </a:ext>
            </a:extLst>
          </p:cNvPr>
          <p:cNvSpPr>
            <a:spLocks noGrp="1"/>
          </p:cNvSpPr>
          <p:nvPr>
            <p:ph idx="1"/>
          </p:nvPr>
        </p:nvSpPr>
        <p:spPr>
          <a:xfrm>
            <a:off x="571501" y="2436917"/>
            <a:ext cx="10801030" cy="3008356"/>
          </a:xfrm>
        </p:spPr>
        <p:txBody>
          <a:bodyPr>
            <a:noAutofit/>
          </a:bodyPr>
          <a:lstStyle/>
          <a:p>
            <a:pPr marL="0" indent="0" algn="ctr" rtl="0">
              <a:lnSpc>
                <a:spcPct val="200000"/>
              </a:lnSpc>
              <a:spcBef>
                <a:spcPts val="0"/>
              </a:spcBef>
              <a:spcAft>
                <a:spcPts val="0"/>
              </a:spcAft>
              <a:buNone/>
            </a:pPr>
            <a:r>
              <a:rPr lang="en-US" sz="1600" dirty="0">
                <a:latin typeface="Comic Sans MS" panose="030F0702030302020204" pitchFamily="66" charset="0"/>
              </a:rPr>
              <a:t>Today there are two existing platforms that provide the need of finding instant parking spots but the main difference is that the parking spots in the app are all to rent (which means that for each spot you need to pay).</a:t>
            </a:r>
          </a:p>
          <a:p>
            <a:pPr marL="0" indent="0" algn="ctr" rtl="0">
              <a:lnSpc>
                <a:spcPct val="200000"/>
              </a:lnSpc>
              <a:spcBef>
                <a:spcPts val="0"/>
              </a:spcBef>
              <a:spcAft>
                <a:spcPts val="0"/>
              </a:spcAft>
              <a:buNone/>
            </a:pPr>
            <a:r>
              <a:rPr lang="en-US" sz="1600" dirty="0">
                <a:latin typeface="Comic Sans MS" panose="030F0702030302020204" pitchFamily="66" charset="0"/>
              </a:rPr>
              <a:t>There is majority of parking spots within urban areas that are not part of parking lots  or regulated places, so we decided to develop an app that fill the gap for this particular issue by allowing people to report on available parking spots they see, and by that the app increase the efficiency of the usage of parking spots and the time to locate it.</a:t>
            </a:r>
          </a:p>
          <a:p>
            <a:pPr marL="0" indent="0" algn="just" rtl="0">
              <a:lnSpc>
                <a:spcPct val="200000"/>
              </a:lnSpc>
              <a:spcBef>
                <a:spcPts val="0"/>
              </a:spcBef>
              <a:spcAft>
                <a:spcPts val="0"/>
              </a:spcAft>
              <a:buNone/>
            </a:pPr>
            <a:br>
              <a:rPr lang="en-US" sz="1600" dirty="0">
                <a:latin typeface="Comic Sans MS" panose="030F0702030302020204" pitchFamily="66" charset="0"/>
              </a:rPr>
            </a:br>
            <a:endParaRPr lang="he-IL" sz="1650" dirty="0">
              <a:latin typeface="Comic Sans MS" panose="030F0702030302020204" pitchFamily="66" charset="0"/>
            </a:endParaRP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מלבן 10">
            <a:extLst>
              <a:ext uri="{FF2B5EF4-FFF2-40B4-BE49-F238E27FC236}">
                <a16:creationId xmlns:a16="http://schemas.microsoft.com/office/drawing/2014/main" id="{B96D87D7-8669-487F-886F-C84A766C3868}"/>
              </a:ext>
            </a:extLst>
          </p:cNvPr>
          <p:cNvSpPr/>
          <p:nvPr/>
        </p:nvSpPr>
        <p:spPr>
          <a:xfrm>
            <a:off x="660327" y="2345708"/>
            <a:ext cx="10783165" cy="3008356"/>
          </a:xfrm>
          <a:prstGeom prst="rect">
            <a:avLst/>
          </a:prstGeom>
          <a:solidFill>
            <a:srgbClr val="6F8183">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Revisiting Change Management - PA TIMES Online | PA TIMES Online">
            <a:extLst>
              <a:ext uri="{FF2B5EF4-FFF2-40B4-BE49-F238E27FC236}">
                <a16:creationId xmlns:a16="http://schemas.microsoft.com/office/drawing/2014/main" id="{8459D5E8-5BAA-4375-8772-027D3A382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3765" y="605230"/>
            <a:ext cx="1306257" cy="1300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767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תיבת טקסט 6">
            <a:extLst>
              <a:ext uri="{FF2B5EF4-FFF2-40B4-BE49-F238E27FC236}">
                <a16:creationId xmlns:a16="http://schemas.microsoft.com/office/drawing/2014/main" id="{5EC3957F-50C8-4214-AE5D-A429687124E1}"/>
              </a:ext>
            </a:extLst>
          </p:cNvPr>
          <p:cNvSpPr txBox="1"/>
          <p:nvPr/>
        </p:nvSpPr>
        <p:spPr>
          <a:xfrm>
            <a:off x="3173762" y="3006615"/>
            <a:ext cx="5372100" cy="923330"/>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5400" b="1" i="0" dirty="0">
                <a:effectLst/>
                <a:latin typeface="Comic Sans MS" panose="030F0702030302020204" pitchFamily="66" charset="0"/>
              </a:rPr>
              <a:t>Stakeholder</a:t>
            </a:r>
            <a:endParaRPr kumimoji="0" lang="he-IL" sz="41300" b="0" i="0"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sp>
        <p:nvSpPr>
          <p:cNvPr id="11" name="תיבת טקסט 10">
            <a:extLst>
              <a:ext uri="{FF2B5EF4-FFF2-40B4-BE49-F238E27FC236}">
                <a16:creationId xmlns:a16="http://schemas.microsoft.com/office/drawing/2014/main" id="{02084F95-D95F-4954-A823-87E9BC3275CF}"/>
              </a:ext>
            </a:extLst>
          </p:cNvPr>
          <p:cNvSpPr txBox="1"/>
          <p:nvPr/>
        </p:nvSpPr>
        <p:spPr>
          <a:xfrm>
            <a:off x="8002002" y="1898817"/>
            <a:ext cx="2082800" cy="369332"/>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dirty="0">
                <a:effectLst/>
                <a:latin typeface="Comic Sans MS" panose="030F0702030302020204" pitchFamily="66" charset="0"/>
              </a:rPr>
              <a:t>Competitors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sp>
        <p:nvSpPr>
          <p:cNvPr id="16" name="מלבן: פינות מעוגלות 15">
            <a:extLst>
              <a:ext uri="{FF2B5EF4-FFF2-40B4-BE49-F238E27FC236}">
                <a16:creationId xmlns:a16="http://schemas.microsoft.com/office/drawing/2014/main" id="{30009C2B-BF41-4365-8617-A0D7054C88B5}"/>
              </a:ext>
            </a:extLst>
          </p:cNvPr>
          <p:cNvSpPr/>
          <p:nvPr/>
        </p:nvSpPr>
        <p:spPr>
          <a:xfrm>
            <a:off x="3324204" y="2756620"/>
            <a:ext cx="4965700" cy="133684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prstClr val="white"/>
              </a:solidFill>
              <a:effectLst/>
              <a:uLnTx/>
              <a:uFillTx/>
              <a:latin typeface="Bookman Old Style" panose="02050604050505020204"/>
              <a:ea typeface="+mn-ea"/>
              <a:cs typeface="Times New Roman" panose="02020603050405020304" pitchFamily="18" charset="0"/>
            </a:endParaRPr>
          </a:p>
        </p:txBody>
      </p:sp>
      <p:sp>
        <p:nvSpPr>
          <p:cNvPr id="4" name="אליפסה 3">
            <a:hlinkClick r:id="rId5" action="ppaction://hlinksldjump"/>
            <a:extLst>
              <a:ext uri="{FF2B5EF4-FFF2-40B4-BE49-F238E27FC236}">
                <a16:creationId xmlns:a16="http://schemas.microsoft.com/office/drawing/2014/main" id="{ECB3F0BA-4C46-47A1-9315-E0B812A1123A}"/>
              </a:ext>
            </a:extLst>
          </p:cNvPr>
          <p:cNvSpPr/>
          <p:nvPr/>
        </p:nvSpPr>
        <p:spPr>
          <a:xfrm>
            <a:off x="3173762" y="2729969"/>
            <a:ext cx="5433262" cy="1574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Bookman Old Style" panose="02050604050505020204"/>
              <a:ea typeface="+mn-ea"/>
              <a:cs typeface="Times New Roman" panose="02020603050405020304" pitchFamily="18" charset="0"/>
            </a:endParaRPr>
          </a:p>
        </p:txBody>
      </p:sp>
      <p:cxnSp>
        <p:nvCxnSpPr>
          <p:cNvPr id="28" name="מחבר: מעוקל 27">
            <a:extLst>
              <a:ext uri="{FF2B5EF4-FFF2-40B4-BE49-F238E27FC236}">
                <a16:creationId xmlns:a16="http://schemas.microsoft.com/office/drawing/2014/main" id="{B27F6FC1-5D71-4975-B2F5-947EEDC4F45A}"/>
              </a:ext>
            </a:extLst>
          </p:cNvPr>
          <p:cNvCxnSpPr>
            <a:cxnSpLocks/>
            <a:stCxn id="4" idx="1"/>
            <a:endCxn id="44" idx="2"/>
          </p:cNvCxnSpPr>
          <p:nvPr/>
        </p:nvCxnSpPr>
        <p:spPr>
          <a:xfrm rot="16200000" flipV="1">
            <a:off x="3274466" y="2265591"/>
            <a:ext cx="878585" cy="51137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מחבר: מעוקל 29">
            <a:extLst>
              <a:ext uri="{FF2B5EF4-FFF2-40B4-BE49-F238E27FC236}">
                <a16:creationId xmlns:a16="http://schemas.microsoft.com/office/drawing/2014/main" id="{E00D8B86-6540-45C3-AB00-31F88FD61166}"/>
              </a:ext>
            </a:extLst>
          </p:cNvPr>
          <p:cNvCxnSpPr>
            <a:cxnSpLocks/>
            <a:stCxn id="4" idx="3"/>
            <a:endCxn id="18" idx="3"/>
          </p:cNvCxnSpPr>
          <p:nvPr/>
        </p:nvCxnSpPr>
        <p:spPr>
          <a:xfrm rot="5400000">
            <a:off x="2866582" y="3755328"/>
            <a:ext cx="784175" cy="1421553"/>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מחבר: מעוקל 31">
            <a:extLst>
              <a:ext uri="{FF2B5EF4-FFF2-40B4-BE49-F238E27FC236}">
                <a16:creationId xmlns:a16="http://schemas.microsoft.com/office/drawing/2014/main" id="{81243F56-CAAB-4262-B886-493A8578C262}"/>
              </a:ext>
            </a:extLst>
          </p:cNvPr>
          <p:cNvCxnSpPr>
            <a:cxnSpLocks/>
            <a:stCxn id="4" idx="4"/>
            <a:endCxn id="6146" idx="1"/>
          </p:cNvCxnSpPr>
          <p:nvPr/>
        </p:nvCxnSpPr>
        <p:spPr>
          <a:xfrm rot="16200000" flipH="1">
            <a:off x="6633197" y="3561815"/>
            <a:ext cx="984355" cy="2469962"/>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מחבר: מעוקל 33">
            <a:extLst>
              <a:ext uri="{FF2B5EF4-FFF2-40B4-BE49-F238E27FC236}">
                <a16:creationId xmlns:a16="http://schemas.microsoft.com/office/drawing/2014/main" id="{98BEB097-B9DE-4A7F-B01B-CC93B128BD48}"/>
              </a:ext>
            </a:extLst>
          </p:cNvPr>
          <p:cNvCxnSpPr>
            <a:cxnSpLocks/>
            <a:stCxn id="4" idx="7"/>
            <a:endCxn id="29" idx="2"/>
          </p:cNvCxnSpPr>
          <p:nvPr/>
        </p:nvCxnSpPr>
        <p:spPr>
          <a:xfrm rot="5400000" flipH="1" flipV="1">
            <a:off x="7932409" y="1871205"/>
            <a:ext cx="968298" cy="121043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כך נמשיך להתייבש בהמתנה למענה טלפוני - אשדוד נט">
            <a:extLst>
              <a:ext uri="{FF2B5EF4-FFF2-40B4-BE49-F238E27FC236}">
                <a16:creationId xmlns:a16="http://schemas.microsoft.com/office/drawing/2014/main" id="{3A08BCC8-EC5F-4097-A13B-F7897BFD0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355" y="4451672"/>
            <a:ext cx="2420811" cy="1674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תיבת טקסט 26">
            <a:extLst>
              <a:ext uri="{FF2B5EF4-FFF2-40B4-BE49-F238E27FC236}">
                <a16:creationId xmlns:a16="http://schemas.microsoft.com/office/drawing/2014/main" id="{B09E4BEA-21A3-4E6D-9767-E26EC5FACE68}"/>
              </a:ext>
            </a:extLst>
          </p:cNvPr>
          <p:cNvSpPr txBox="1"/>
          <p:nvPr/>
        </p:nvSpPr>
        <p:spPr>
          <a:xfrm>
            <a:off x="8529360" y="6085267"/>
            <a:ext cx="2082800" cy="646331"/>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0" u="none" strike="noStrike" dirty="0">
                <a:effectLst/>
                <a:latin typeface="Comic Sans MS" panose="030F0702030302020204" pitchFamily="66" charset="0"/>
              </a:rPr>
              <a:t>System engineers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pic>
        <p:nvPicPr>
          <p:cNvPr id="18" name="תמונה 17">
            <a:extLst>
              <a:ext uri="{FF2B5EF4-FFF2-40B4-BE49-F238E27FC236}">
                <a16:creationId xmlns:a16="http://schemas.microsoft.com/office/drawing/2014/main" id="{5A84B9D3-82FD-4CA5-9F29-2821992FCC24}"/>
              </a:ext>
            </a:extLst>
          </p:cNvPr>
          <p:cNvPicPr>
            <a:picLocks noChangeAspect="1"/>
          </p:cNvPicPr>
          <p:nvPr/>
        </p:nvPicPr>
        <p:blipFill rotWithShape="1">
          <a:blip r:embed="rId7"/>
          <a:srcRect l="67454" t="21437" r="11107" b="40043"/>
          <a:stretch/>
        </p:blipFill>
        <p:spPr>
          <a:xfrm>
            <a:off x="288052" y="3716229"/>
            <a:ext cx="2259840" cy="228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תיבת טקסט 32">
            <a:extLst>
              <a:ext uri="{FF2B5EF4-FFF2-40B4-BE49-F238E27FC236}">
                <a16:creationId xmlns:a16="http://schemas.microsoft.com/office/drawing/2014/main" id="{E153B8C1-0727-4AF6-8452-3F32A1E30186}"/>
              </a:ext>
            </a:extLst>
          </p:cNvPr>
          <p:cNvSpPr txBox="1"/>
          <p:nvPr/>
        </p:nvSpPr>
        <p:spPr>
          <a:xfrm>
            <a:off x="333075" y="6000154"/>
            <a:ext cx="2082800" cy="369332"/>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noProof="0" dirty="0">
                <a:latin typeface="Comic Sans MS" panose="030F0702030302020204" pitchFamily="66" charset="0"/>
              </a:rPr>
              <a:t>users</a:t>
            </a:r>
            <a:endParaRPr kumimoji="0" lang="he-IL" sz="1800" b="1" i="0" u="none" strike="noStrike" kern="1200" cap="none" spc="0" normalizeH="0" baseline="0" noProof="0" dirty="0">
              <a:ln>
                <a:noFill/>
              </a:ln>
              <a:effectLst/>
              <a:uLnTx/>
              <a:uFillTx/>
              <a:latin typeface="Comic Sans MS" panose="030F0702030302020204" pitchFamily="66" charset="0"/>
              <a:cs typeface="Times New Roman" panose="02020603050405020304" pitchFamily="18" charset="0"/>
            </a:endParaRPr>
          </a:p>
        </p:txBody>
      </p:sp>
      <p:pic>
        <p:nvPicPr>
          <p:cNvPr id="29" name="תמונה 28">
            <a:extLst>
              <a:ext uri="{FF2B5EF4-FFF2-40B4-BE49-F238E27FC236}">
                <a16:creationId xmlns:a16="http://schemas.microsoft.com/office/drawing/2014/main" id="{AEA44214-45FB-44F3-B924-60F7BAC1FBBA}"/>
              </a:ext>
            </a:extLst>
          </p:cNvPr>
          <p:cNvPicPr>
            <a:picLocks noChangeAspect="1"/>
          </p:cNvPicPr>
          <p:nvPr/>
        </p:nvPicPr>
        <p:blipFill rotWithShape="1">
          <a:blip r:embed="rId8"/>
          <a:srcRect l="73809" t="23493" r="2095" b="42695"/>
          <a:stretch/>
        </p:blipFill>
        <p:spPr>
          <a:xfrm>
            <a:off x="7963880" y="322250"/>
            <a:ext cx="2115790" cy="1670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תמונה 43">
            <a:extLst>
              <a:ext uri="{FF2B5EF4-FFF2-40B4-BE49-F238E27FC236}">
                <a16:creationId xmlns:a16="http://schemas.microsoft.com/office/drawing/2014/main" id="{9829754E-77DA-487B-B287-41FDFDF56B2B}"/>
              </a:ext>
            </a:extLst>
          </p:cNvPr>
          <p:cNvPicPr>
            <a:picLocks noChangeAspect="1"/>
          </p:cNvPicPr>
          <p:nvPr/>
        </p:nvPicPr>
        <p:blipFill rotWithShape="1">
          <a:blip r:embed="rId9"/>
          <a:srcRect l="67995" t="25454" r="12958" b="42695"/>
          <a:stretch/>
        </p:blipFill>
        <p:spPr>
          <a:xfrm>
            <a:off x="2487131" y="255442"/>
            <a:ext cx="1941878" cy="1826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תיבת טקסט 52">
            <a:extLst>
              <a:ext uri="{FF2B5EF4-FFF2-40B4-BE49-F238E27FC236}">
                <a16:creationId xmlns:a16="http://schemas.microsoft.com/office/drawing/2014/main" id="{48FA3526-4393-48A0-A89F-FF18A60A55D2}"/>
              </a:ext>
            </a:extLst>
          </p:cNvPr>
          <p:cNvSpPr txBox="1"/>
          <p:nvPr/>
        </p:nvSpPr>
        <p:spPr>
          <a:xfrm>
            <a:off x="584902" y="2026560"/>
            <a:ext cx="1941878" cy="646331"/>
          </a:xfrm>
          <a:prstGeom prst="rect">
            <a:avLst/>
          </a:prstGeom>
          <a:noFill/>
        </p:spPr>
        <p:txBody>
          <a:bodyPr wrap="square">
            <a:spAutoFit/>
          </a:bodyPr>
          <a:lstStyle/>
          <a:p>
            <a:r>
              <a:rPr lang="en-US" b="1" dirty="0">
                <a:latin typeface="Comic Sans MS" panose="030F0702030302020204" pitchFamily="66" charset="0"/>
              </a:rPr>
              <a:t>Countries and </a:t>
            </a:r>
            <a:r>
              <a:rPr lang="en-US" dirty="0"/>
              <a:t>Municipality</a:t>
            </a:r>
            <a:endParaRPr lang="he-IL" b="1" dirty="0">
              <a:latin typeface="Comic Sans MS" panose="030F0702030302020204" pitchFamily="66" charset="0"/>
            </a:endParaRPr>
          </a:p>
        </p:txBody>
      </p:sp>
      <p:sp>
        <p:nvSpPr>
          <p:cNvPr id="17" name="Rectangle 16">
            <a:extLst>
              <a:ext uri="{FF2B5EF4-FFF2-40B4-BE49-F238E27FC236}">
                <a16:creationId xmlns:a16="http://schemas.microsoft.com/office/drawing/2014/main" id="{6B6F6D5A-6275-D64B-89D5-9114B58185E5}"/>
              </a:ext>
            </a:extLst>
          </p:cNvPr>
          <p:cNvSpPr/>
          <p:nvPr/>
        </p:nvSpPr>
        <p:spPr>
          <a:xfrm>
            <a:off x="2526780" y="311636"/>
            <a:ext cx="1815758" cy="17141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גבולות ופרספקטיבה – על סמל העיר תל־אביב-יפו — אות־אות־אות">
            <a:extLst>
              <a:ext uri="{FF2B5EF4-FFF2-40B4-BE49-F238E27FC236}">
                <a16:creationId xmlns:a16="http://schemas.microsoft.com/office/drawing/2014/main" id="{5384F504-58A0-8D47-AAEB-C1DA824D4E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738" r="30751" b="-1936"/>
          <a:stretch/>
        </p:blipFill>
        <p:spPr bwMode="auto">
          <a:xfrm>
            <a:off x="2522772" y="295147"/>
            <a:ext cx="1024598" cy="923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8A997B-ADC0-BD47-86FF-4CC3BF7339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4247" y="962974"/>
            <a:ext cx="818522" cy="101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6399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anim calcmode="lin" valueType="num">
                                      <p:cBhvr additive="base">
                                        <p:cTn id="23" dur="500" fill="hold"/>
                                        <p:tgtEl>
                                          <p:spTgt spid="6146"/>
                                        </p:tgtEl>
                                        <p:attrNameLst>
                                          <p:attrName>ppt_x</p:attrName>
                                        </p:attrNameLst>
                                      </p:cBhvr>
                                      <p:tavLst>
                                        <p:tav tm="0">
                                          <p:val>
                                            <p:strVal val="#ppt_x"/>
                                          </p:val>
                                        </p:tav>
                                        <p:tav tm="100000">
                                          <p:val>
                                            <p:strVal val="#ppt_x"/>
                                          </p:val>
                                        </p:tav>
                                      </p:tavLst>
                                    </p:anim>
                                    <p:anim calcmode="lin" valueType="num">
                                      <p:cBhvr additive="base">
                                        <p:cTn id="24" dur="500" fill="hold"/>
                                        <p:tgtEl>
                                          <p:spTgt spid="61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7" grpId="0"/>
      <p:bldP spid="33"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5526" y="-135468"/>
            <a:ext cx="4885908" cy="5571067"/>
          </a:xfrm>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i="0" dirty="0">
                <a:solidFill>
                  <a:schemeClr val="bg1"/>
                </a:solidFill>
                <a:effectLst/>
                <a:latin typeface="Comic Sans MS" panose="030F0702030302020204" pitchFamily="66" charset="0"/>
              </a:rPr>
              <a:t>Stakeholder</a:t>
            </a:r>
            <a:endParaRPr kumimoji="0" lang="he-IL" sz="38300" b="0" i="0" strike="noStrike" kern="1200" cap="none" spc="0" normalizeH="0" baseline="0" noProof="0" dirty="0">
              <a:ln>
                <a:noFill/>
              </a:ln>
              <a:solidFill>
                <a:schemeClr val="bg1"/>
              </a:solidFill>
              <a:effectLst/>
              <a:uLnTx/>
              <a:uFillTx/>
              <a:latin typeface="Comic Sans MS" panose="030F0702030302020204" pitchFamily="66" charset="0"/>
              <a:cs typeface="Times New Roman" panose="02020603050405020304" pitchFamily="18"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2453065830"/>
              </p:ext>
            </p:extLst>
          </p:nvPr>
        </p:nvGraphicFramePr>
        <p:xfrm>
          <a:off x="5077186" y="862238"/>
          <a:ext cx="7038842" cy="4928962"/>
        </p:xfrm>
        <a:graphic>
          <a:graphicData uri="http://schemas.openxmlformats.org/drawingml/2006/table">
            <a:tbl>
              <a:tblPr rtl="1" firstRow="1" bandRow="1">
                <a:tableStyleId>{5C22544A-7EE6-4342-B048-85BDC9FD1C3A}</a:tableStyleId>
              </a:tblPr>
              <a:tblGrid>
                <a:gridCol w="2854791">
                  <a:extLst>
                    <a:ext uri="{9D8B030D-6E8A-4147-A177-3AD203B41FA5}">
                      <a16:colId xmlns:a16="http://schemas.microsoft.com/office/drawing/2014/main" val="2825602940"/>
                    </a:ext>
                  </a:extLst>
                </a:gridCol>
                <a:gridCol w="1752731">
                  <a:extLst>
                    <a:ext uri="{9D8B030D-6E8A-4147-A177-3AD203B41FA5}">
                      <a16:colId xmlns:a16="http://schemas.microsoft.com/office/drawing/2014/main" val="2243543508"/>
                    </a:ext>
                  </a:extLst>
                </a:gridCol>
                <a:gridCol w="2431320">
                  <a:extLst>
                    <a:ext uri="{9D8B030D-6E8A-4147-A177-3AD203B41FA5}">
                      <a16:colId xmlns:a16="http://schemas.microsoft.com/office/drawing/2014/main" val="708000559"/>
                    </a:ext>
                  </a:extLst>
                </a:gridCol>
              </a:tblGrid>
              <a:tr h="943907">
                <a:tc>
                  <a:txBody>
                    <a:bodyPr/>
                    <a:lstStyle/>
                    <a:p>
                      <a:pPr marL="0" algn="l" defTabSz="914400" rtl="1" eaLnBrk="1" fontAlgn="t" latinLnBrk="0" hangingPunct="1">
                        <a:spcBef>
                          <a:spcPts val="0"/>
                        </a:spcBef>
                        <a:spcAft>
                          <a:spcPts val="0"/>
                        </a:spcAft>
                      </a:pPr>
                      <a:r>
                        <a:rPr lang="en-US" sz="1800" b="1" i="0" u="none" strike="noStrike" dirty="0">
                          <a:solidFill>
                            <a:schemeClr val="bg1"/>
                          </a:solidFill>
                          <a:effectLst/>
                          <a:latin typeface="Comic Sans MS" panose="030F0702030302020204" pitchFamily="66" charset="0"/>
                        </a:rPr>
                        <a:t>Goal</a:t>
                      </a:r>
                      <a:endParaRPr lang="en-US" sz="18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algn="just" rtl="0" fontAlgn="t">
                        <a:spcBef>
                          <a:spcPts val="0"/>
                        </a:spcBef>
                        <a:spcAft>
                          <a:spcPts val="0"/>
                        </a:spcAft>
                      </a:pPr>
                      <a:r>
                        <a:rPr lang="en-US" sz="1800" b="1" i="0" u="none" strike="noStrike" dirty="0">
                          <a:solidFill>
                            <a:schemeClr val="bg1"/>
                          </a:solidFill>
                          <a:effectLst/>
                          <a:latin typeface="Comic Sans MS" panose="030F0702030302020204" pitchFamily="66" charset="0"/>
                        </a:rPr>
                        <a:t>Internal/</a:t>
                      </a:r>
                    </a:p>
                    <a:p>
                      <a:pPr algn="just" rtl="0" fontAlgn="t">
                        <a:spcBef>
                          <a:spcPts val="0"/>
                        </a:spcBef>
                        <a:spcAft>
                          <a:spcPts val="0"/>
                        </a:spcAft>
                      </a:pPr>
                      <a:r>
                        <a:rPr lang="en-US" sz="1800" b="1" i="0" u="none" strike="noStrike" dirty="0">
                          <a:solidFill>
                            <a:schemeClr val="bg1"/>
                          </a:solidFill>
                          <a:effectLst/>
                          <a:latin typeface="Comic Sans MS" panose="030F0702030302020204" pitchFamily="66" charset="0"/>
                        </a:rPr>
                        <a:t>External</a:t>
                      </a:r>
                      <a:endParaRPr lang="en-US" sz="1800" dirty="0">
                        <a:solidFill>
                          <a:schemeClr val="bg1"/>
                        </a:solidFill>
                        <a:effectLst/>
                        <a:latin typeface="Comic Sans MS" panose="030F0702030302020204" pitchFamily="66" charset="0"/>
                      </a:endParaRPr>
                    </a:p>
                  </a:txBody>
                  <a:tcPr/>
                </a:tc>
                <a:tc>
                  <a:txBody>
                    <a:bodyPr/>
                    <a:lstStyle/>
                    <a:p>
                      <a:pPr algn="l" rtl="1"/>
                      <a:r>
                        <a:rPr lang="en-US" sz="1800" dirty="0">
                          <a:solidFill>
                            <a:schemeClr val="bg1"/>
                          </a:solidFill>
                          <a:latin typeface="Comic Sans MS" panose="030F0702030302020204" pitchFamily="66" charset="0"/>
                        </a:rPr>
                        <a:t>Name</a:t>
                      </a:r>
                      <a:endParaRPr lang="he-IL"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577974818"/>
                  </a:ext>
                </a:extLst>
              </a:tr>
              <a:tr h="778995">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63238"/>
                          </a:solidFill>
                          <a:effectLst/>
                          <a:latin typeface="Comic Sans MS" panose="030F0702030302020204" pitchFamily="66" charset="0"/>
                        </a:rPr>
                        <a:t>Improve the current parking situation.</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txBody>
                  <a:tcPr marL="63500" marR="63500" marT="63500" marB="63500"/>
                </a:tc>
                <a:tc>
                  <a:txBody>
                    <a:bodyPr/>
                    <a:lstStyle/>
                    <a:p>
                      <a:pPr algn="l"/>
                      <a:r>
                        <a:rPr lang="en-US" sz="1200" b="1" dirty="0">
                          <a:latin typeface="Comic Sans MS" panose="030F0702030302020204" pitchFamily="66" charset="0"/>
                        </a:rPr>
                        <a:t>Countries and </a:t>
                      </a:r>
                      <a:r>
                        <a:rPr lang="en-US" sz="1200" dirty="0"/>
                        <a:t>Municipality</a:t>
                      </a:r>
                      <a:endParaRPr lang="he-IL" sz="1200" b="1" dirty="0">
                        <a:latin typeface="Comic Sans MS" panose="030F0702030302020204" pitchFamily="66" charset="0"/>
                      </a:endParaRPr>
                    </a:p>
                    <a:p>
                      <a:pPr algn="l" rtl="0" fontAlgn="t">
                        <a:spcBef>
                          <a:spcPts val="0"/>
                        </a:spcBef>
                        <a:spcAft>
                          <a:spcPts val="0"/>
                        </a:spcAft>
                      </a:pP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1015503">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All listings on the site should meet the site’s policies</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Internal</a:t>
                      </a:r>
                      <a:endParaRPr lang="pt-BR"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System engineers / programmers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584556512"/>
                  </a:ext>
                </a:extLst>
              </a:tr>
              <a:tr h="1411562">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Get a platform that can help them find a parking next to their location.</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Users (drivers)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1345670889"/>
                  </a:ext>
                </a:extLst>
              </a:tr>
              <a:tr h="778995">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mic Sans MS" panose="030F0702030302020204" pitchFamily="66" charset="0"/>
                        </a:rPr>
                        <a:t>Want to get the biggest share of the market.</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mic Sans MS" panose="030F0702030302020204" pitchFamily="66" charset="0"/>
                        </a:rPr>
                        <a:t>External</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000000"/>
                          </a:solidFill>
                          <a:effectLst/>
                          <a:latin typeface="Comic Sans MS" panose="030F0702030302020204" pitchFamily="66" charset="0"/>
                        </a:rPr>
                        <a:t>Competitors</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47645118"/>
                  </a:ext>
                </a:extLst>
              </a:tr>
            </a:tbl>
          </a:graphicData>
        </a:graphic>
      </p:graphicFrame>
      <p:sp>
        <p:nvSpPr>
          <p:cNvPr id="4" name="Rectangle 1">
            <a:extLst>
              <a:ext uri="{FF2B5EF4-FFF2-40B4-BE49-F238E27FC236}">
                <a16:creationId xmlns:a16="http://schemas.microsoft.com/office/drawing/2014/main" id="{6141E66A-8706-4C30-BD0A-E1C4E20D42EF}"/>
              </a:ext>
            </a:extLst>
          </p:cNvPr>
          <p:cNvSpPr>
            <a:spLocks noChangeArrowheads="1"/>
          </p:cNvSpPr>
          <p:nvPr/>
        </p:nvSpPr>
        <p:spPr bwMode="auto">
          <a:xfrm>
            <a:off x="-1648278" y="32569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8195" name="Picture 3" descr="ניהול פרויקטים - ניהול בעלי הענין - פרק שישי - שעיה כליף Shaya Kalif">
            <a:extLst>
              <a:ext uri="{FF2B5EF4-FFF2-40B4-BE49-F238E27FC236}">
                <a16:creationId xmlns:a16="http://schemas.microsoft.com/office/drawing/2014/main" id="{2303EB5F-4DE6-4303-8A20-F60BDDED0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17" y="3257096"/>
            <a:ext cx="3796821" cy="2178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683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10"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תיבת טקסט 6">
            <a:extLst>
              <a:ext uri="{FF2B5EF4-FFF2-40B4-BE49-F238E27FC236}">
                <a16:creationId xmlns:a16="http://schemas.microsoft.com/office/drawing/2014/main" id="{5EC3957F-50C8-4214-AE5D-A429687124E1}"/>
              </a:ext>
            </a:extLst>
          </p:cNvPr>
          <p:cNvSpPr txBox="1"/>
          <p:nvPr/>
        </p:nvSpPr>
        <p:spPr>
          <a:xfrm>
            <a:off x="3184903" y="2732034"/>
            <a:ext cx="5372100" cy="1446550"/>
          </a:xfrm>
          <a:prstGeom prst="rect">
            <a:avLst/>
          </a:prstGeom>
          <a:noFill/>
        </p:spPr>
        <p:txBody>
          <a:bodyPr wrap="square" rtlCol="1">
            <a:spAutoFit/>
          </a:bodyPr>
          <a:lstStyle/>
          <a:p>
            <a:pPr algn="ctr"/>
            <a:r>
              <a:rPr lang="en-US" sz="8800" dirty="0">
                <a:latin typeface="Comic Sans MS" panose="030F0702030302020204" pitchFamily="66" charset="0"/>
              </a:rPr>
              <a:t>Actors</a:t>
            </a:r>
            <a:endParaRPr lang="he-IL" sz="8800" dirty="0">
              <a:latin typeface="Comic Sans MS" panose="030F0702030302020204" pitchFamily="66" charset="0"/>
            </a:endParaRPr>
          </a:p>
        </p:txBody>
      </p:sp>
      <p:pic>
        <p:nvPicPr>
          <p:cNvPr id="9" name="תמונה 8">
            <a:extLst>
              <a:ext uri="{FF2B5EF4-FFF2-40B4-BE49-F238E27FC236}">
                <a16:creationId xmlns:a16="http://schemas.microsoft.com/office/drawing/2014/main" id="{A3F1FF98-A6D4-4E67-9FC4-89B9464A66A5}"/>
              </a:ext>
            </a:extLst>
          </p:cNvPr>
          <p:cNvPicPr>
            <a:picLocks noChangeAspect="1"/>
          </p:cNvPicPr>
          <p:nvPr/>
        </p:nvPicPr>
        <p:blipFill rotWithShape="1">
          <a:blip r:embed="rId5"/>
          <a:srcRect t="15432"/>
          <a:stretch/>
        </p:blipFill>
        <p:spPr>
          <a:xfrm>
            <a:off x="9069331" y="1418411"/>
            <a:ext cx="2937814" cy="1574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תיבת טקסט 10">
            <a:extLst>
              <a:ext uri="{FF2B5EF4-FFF2-40B4-BE49-F238E27FC236}">
                <a16:creationId xmlns:a16="http://schemas.microsoft.com/office/drawing/2014/main" id="{02084F95-D95F-4954-A823-87E9BC3275CF}"/>
              </a:ext>
            </a:extLst>
          </p:cNvPr>
          <p:cNvSpPr txBox="1"/>
          <p:nvPr/>
        </p:nvSpPr>
        <p:spPr>
          <a:xfrm>
            <a:off x="9950802" y="3055709"/>
            <a:ext cx="1207426" cy="369332"/>
          </a:xfrm>
          <a:prstGeom prst="rect">
            <a:avLst/>
          </a:prstGeom>
          <a:noFill/>
        </p:spPr>
        <p:txBody>
          <a:bodyPr wrap="square" rtlCol="1">
            <a:spAutoFit/>
          </a:bodyPr>
          <a:lstStyle/>
          <a:p>
            <a:pPr algn="ctr"/>
            <a:r>
              <a:rPr lang="en-US" b="1" dirty="0">
                <a:latin typeface="Comic Sans MS" panose="030F0702030302020204" pitchFamily="66" charset="0"/>
              </a:rPr>
              <a:t>User</a:t>
            </a:r>
          </a:p>
        </p:txBody>
      </p:sp>
      <p:pic>
        <p:nvPicPr>
          <p:cNvPr id="13" name="תמונה 12">
            <a:extLst>
              <a:ext uri="{FF2B5EF4-FFF2-40B4-BE49-F238E27FC236}">
                <a16:creationId xmlns:a16="http://schemas.microsoft.com/office/drawing/2014/main" id="{1821C46F-15E0-4E15-9EA2-A5E963ADC424}"/>
              </a:ext>
            </a:extLst>
          </p:cNvPr>
          <p:cNvPicPr>
            <a:picLocks noChangeAspect="1"/>
          </p:cNvPicPr>
          <p:nvPr/>
        </p:nvPicPr>
        <p:blipFill>
          <a:blip r:embed="rId6"/>
          <a:stretch>
            <a:fillRect/>
          </a:stretch>
        </p:blipFill>
        <p:spPr>
          <a:xfrm>
            <a:off x="1319567" y="211197"/>
            <a:ext cx="1205940" cy="1863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תיבת טקסט 13">
            <a:extLst>
              <a:ext uri="{FF2B5EF4-FFF2-40B4-BE49-F238E27FC236}">
                <a16:creationId xmlns:a16="http://schemas.microsoft.com/office/drawing/2014/main" id="{F6301A8F-471C-4850-979F-6636B4F0CE98}"/>
              </a:ext>
            </a:extLst>
          </p:cNvPr>
          <p:cNvSpPr txBox="1"/>
          <p:nvPr/>
        </p:nvSpPr>
        <p:spPr>
          <a:xfrm>
            <a:off x="871001" y="2021070"/>
            <a:ext cx="2082800" cy="369332"/>
          </a:xfrm>
          <a:prstGeom prst="rect">
            <a:avLst/>
          </a:prstGeom>
          <a:noFill/>
        </p:spPr>
        <p:txBody>
          <a:bodyPr wrap="square" rtlCol="1">
            <a:spAutoFit/>
          </a:bodyPr>
          <a:lstStyle/>
          <a:p>
            <a:pPr algn="ctr"/>
            <a:r>
              <a:rPr lang="en-US" b="1" dirty="0">
                <a:latin typeface="Comic Sans MS" panose="030F0702030302020204" pitchFamily="66" charset="0"/>
              </a:rPr>
              <a:t>Server</a:t>
            </a:r>
          </a:p>
        </p:txBody>
      </p:sp>
      <p:sp>
        <p:nvSpPr>
          <p:cNvPr id="4" name="אליפסה 3">
            <a:hlinkClick r:id="rId7" action="ppaction://hlinksldjump"/>
            <a:extLst>
              <a:ext uri="{FF2B5EF4-FFF2-40B4-BE49-F238E27FC236}">
                <a16:creationId xmlns:a16="http://schemas.microsoft.com/office/drawing/2014/main" id="{ECB3F0BA-4C46-47A1-9315-E0B812A1123A}"/>
              </a:ext>
            </a:extLst>
          </p:cNvPr>
          <p:cNvSpPr/>
          <p:nvPr/>
        </p:nvSpPr>
        <p:spPr>
          <a:xfrm>
            <a:off x="3173762" y="2729969"/>
            <a:ext cx="5433262" cy="1574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תמונה 21">
            <a:extLst>
              <a:ext uri="{FF2B5EF4-FFF2-40B4-BE49-F238E27FC236}">
                <a16:creationId xmlns:a16="http://schemas.microsoft.com/office/drawing/2014/main" id="{C8563D0D-C7FB-4E76-9828-4726D3912114}"/>
              </a:ext>
            </a:extLst>
          </p:cNvPr>
          <p:cNvPicPr>
            <a:picLocks noChangeAspect="1"/>
          </p:cNvPicPr>
          <p:nvPr/>
        </p:nvPicPr>
        <p:blipFill>
          <a:blip r:embed="rId8"/>
          <a:stretch>
            <a:fillRect/>
          </a:stretch>
        </p:blipFill>
        <p:spPr>
          <a:xfrm>
            <a:off x="4558670" y="5001421"/>
            <a:ext cx="2286058" cy="1411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תיבת טקסט 23">
            <a:extLst>
              <a:ext uri="{FF2B5EF4-FFF2-40B4-BE49-F238E27FC236}">
                <a16:creationId xmlns:a16="http://schemas.microsoft.com/office/drawing/2014/main" id="{0B7B4DFA-3BBF-40F6-9B86-0DA217FD9D10}"/>
              </a:ext>
            </a:extLst>
          </p:cNvPr>
          <p:cNvSpPr txBox="1"/>
          <p:nvPr/>
        </p:nvSpPr>
        <p:spPr>
          <a:xfrm>
            <a:off x="4388842" y="294384"/>
            <a:ext cx="6096000" cy="369332"/>
          </a:xfrm>
          <a:prstGeom prst="rect">
            <a:avLst/>
          </a:prstGeom>
          <a:noFill/>
        </p:spPr>
        <p:txBody>
          <a:bodyPr wrap="square">
            <a:spAutoFit/>
          </a:bodyPr>
          <a:lstStyle/>
          <a:p>
            <a:r>
              <a:rPr lang="en-US" sz="1800" b="1" i="0" u="none" strike="noStrike" dirty="0">
                <a:effectLst/>
                <a:latin typeface="Comic Sans MS" panose="030F0702030302020204" pitchFamily="66" charset="0"/>
              </a:rPr>
              <a:t>General educational institution</a:t>
            </a:r>
            <a:endParaRPr lang="he-IL" b="1" dirty="0">
              <a:latin typeface="Comic Sans MS" panose="030F0702030302020204" pitchFamily="66" charset="0"/>
            </a:endParaRPr>
          </a:p>
        </p:txBody>
      </p:sp>
      <p:cxnSp>
        <p:nvCxnSpPr>
          <p:cNvPr id="28" name="מחבר: מעוקל 27">
            <a:extLst>
              <a:ext uri="{FF2B5EF4-FFF2-40B4-BE49-F238E27FC236}">
                <a16:creationId xmlns:a16="http://schemas.microsoft.com/office/drawing/2014/main" id="{B27F6FC1-5D71-4975-B2F5-947EEDC4F45A}"/>
              </a:ext>
            </a:extLst>
          </p:cNvPr>
          <p:cNvCxnSpPr>
            <a:cxnSpLocks/>
            <a:stCxn id="4" idx="1"/>
            <a:endCxn id="13" idx="3"/>
          </p:cNvCxnSpPr>
          <p:nvPr/>
        </p:nvCxnSpPr>
        <p:spPr>
          <a:xfrm rot="16200000" flipV="1">
            <a:off x="2338721" y="1329847"/>
            <a:ext cx="1817511" cy="1443938"/>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מחבר: מעוקל 33">
            <a:extLst>
              <a:ext uri="{FF2B5EF4-FFF2-40B4-BE49-F238E27FC236}">
                <a16:creationId xmlns:a16="http://schemas.microsoft.com/office/drawing/2014/main" id="{98BEB097-B9DE-4A7F-B01B-CC93B128BD48}"/>
              </a:ext>
            </a:extLst>
          </p:cNvPr>
          <p:cNvCxnSpPr>
            <a:cxnSpLocks/>
            <a:stCxn id="4" idx="7"/>
            <a:endCxn id="9" idx="1"/>
          </p:cNvCxnSpPr>
          <p:nvPr/>
        </p:nvCxnSpPr>
        <p:spPr>
          <a:xfrm rot="5400000" flipH="1" flipV="1">
            <a:off x="8062919" y="1954159"/>
            <a:ext cx="754835" cy="1257990"/>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מחבר: מעוקל 35">
            <a:extLst>
              <a:ext uri="{FF2B5EF4-FFF2-40B4-BE49-F238E27FC236}">
                <a16:creationId xmlns:a16="http://schemas.microsoft.com/office/drawing/2014/main" id="{560C7A2F-C2C2-48F6-8ACF-62B5857260CF}"/>
              </a:ext>
            </a:extLst>
          </p:cNvPr>
          <p:cNvCxnSpPr>
            <a:cxnSpLocks/>
          </p:cNvCxnSpPr>
          <p:nvPr/>
        </p:nvCxnSpPr>
        <p:spPr>
          <a:xfrm rot="5400000" flipH="1" flipV="1">
            <a:off x="5493632" y="4470761"/>
            <a:ext cx="626844" cy="383376"/>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8EB46C-7908-474B-9080-6CAD6146FBE7}"/>
              </a:ext>
            </a:extLst>
          </p:cNvPr>
          <p:cNvSpPr txBox="1"/>
          <p:nvPr/>
        </p:nvSpPr>
        <p:spPr>
          <a:xfrm>
            <a:off x="6998208" y="5437632"/>
            <a:ext cx="1291696" cy="369332"/>
          </a:xfrm>
          <a:prstGeom prst="rect">
            <a:avLst/>
          </a:prstGeom>
          <a:noFill/>
        </p:spPr>
        <p:txBody>
          <a:bodyPr wrap="square" rtlCol="0">
            <a:spAutoFit/>
          </a:bodyPr>
          <a:lstStyle/>
          <a:p>
            <a:r>
              <a:rPr lang="en-US" b="1" dirty="0">
                <a:latin typeface="Comic Sans MS" panose="030F0702030302020204" pitchFamily="66" charset="0"/>
              </a:rPr>
              <a:t>Tabula</a:t>
            </a:r>
            <a:endParaRPr lang="en-US" dirty="0"/>
          </a:p>
        </p:txBody>
      </p:sp>
    </p:spTree>
    <p:extLst>
      <p:ext uri="{BB962C8B-B14F-4D97-AF65-F5344CB8AC3E}">
        <p14:creationId xmlns:p14="http://schemas.microsoft.com/office/powerpoint/2010/main" val="352137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10" name="Rectangle 9">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man Old Style" panose="02050604050505020204"/>
              <a:ea typeface="+mn-ea"/>
              <a:cs typeface="+mn-cs"/>
            </a:endParaRPr>
          </a:p>
        </p:txBody>
      </p:sp>
      <p:sp>
        <p:nvSpPr>
          <p:cNvPr id="2" name="כותרת 1">
            <a:extLst>
              <a:ext uri="{FF2B5EF4-FFF2-40B4-BE49-F238E27FC236}">
                <a16:creationId xmlns:a16="http://schemas.microsoft.com/office/drawing/2014/main" id="{46368FAD-1593-4961-A835-B6F223F2EDB8}"/>
              </a:ext>
            </a:extLst>
          </p:cNvPr>
          <p:cNvSpPr>
            <a:spLocks noGrp="1"/>
          </p:cNvSpPr>
          <p:nvPr>
            <p:ph type="title"/>
          </p:nvPr>
        </p:nvSpPr>
        <p:spPr>
          <a:xfrm>
            <a:off x="-115526" y="-135468"/>
            <a:ext cx="4885908" cy="5571067"/>
          </a:xfrm>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i="0" dirty="0">
                <a:solidFill>
                  <a:schemeClr val="bg1"/>
                </a:solidFill>
                <a:effectLst/>
                <a:latin typeface="Comic Sans MS" panose="030F0702030302020204" pitchFamily="66" charset="0"/>
              </a:rPr>
              <a:t>Actors</a:t>
            </a:r>
            <a:endParaRPr kumimoji="0" lang="he-IL" sz="38300" b="0" i="0" strike="noStrike" kern="1200" cap="none" spc="0" normalizeH="0" baseline="0" noProof="0" dirty="0">
              <a:ln>
                <a:noFill/>
              </a:ln>
              <a:solidFill>
                <a:schemeClr val="bg1"/>
              </a:solidFill>
              <a:effectLst/>
              <a:uLnTx/>
              <a:uFillTx/>
              <a:latin typeface="Comic Sans MS" panose="030F0702030302020204" pitchFamily="66" charset="0"/>
              <a:cs typeface="Times New Roman" panose="02020603050405020304" pitchFamily="18" charset="0"/>
            </a:endParaRPr>
          </a:p>
        </p:txBody>
      </p:sp>
      <p:sp>
        <p:nvSpPr>
          <p:cNvPr id="12" name="Oval 11">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6" name="טבלה 6">
            <a:extLst>
              <a:ext uri="{FF2B5EF4-FFF2-40B4-BE49-F238E27FC236}">
                <a16:creationId xmlns:a16="http://schemas.microsoft.com/office/drawing/2014/main" id="{D07D03A5-6E9D-4BBF-8E17-AF5A00A97F6E}"/>
              </a:ext>
            </a:extLst>
          </p:cNvPr>
          <p:cNvGraphicFramePr>
            <a:graphicFrameLocks noGrp="1"/>
          </p:cNvGraphicFramePr>
          <p:nvPr>
            <p:extLst>
              <p:ext uri="{D42A27DB-BD31-4B8C-83A1-F6EECF244321}">
                <p14:modId xmlns:p14="http://schemas.microsoft.com/office/powerpoint/2010/main" val="4222317785"/>
              </p:ext>
            </p:extLst>
          </p:nvPr>
        </p:nvGraphicFramePr>
        <p:xfrm>
          <a:off x="4748610" y="1114631"/>
          <a:ext cx="7367418" cy="2951480"/>
        </p:xfrm>
        <a:graphic>
          <a:graphicData uri="http://schemas.openxmlformats.org/drawingml/2006/table">
            <a:tbl>
              <a:tblPr rtl="1" firstRow="1" bandRow="1">
                <a:tableStyleId>{5C22544A-7EE6-4342-B048-85BDC9FD1C3A}</a:tableStyleId>
              </a:tblPr>
              <a:tblGrid>
                <a:gridCol w="2286228">
                  <a:extLst>
                    <a:ext uri="{9D8B030D-6E8A-4147-A177-3AD203B41FA5}">
                      <a16:colId xmlns:a16="http://schemas.microsoft.com/office/drawing/2014/main" val="2825602940"/>
                    </a:ext>
                  </a:extLst>
                </a:gridCol>
                <a:gridCol w="2220686">
                  <a:extLst>
                    <a:ext uri="{9D8B030D-6E8A-4147-A177-3AD203B41FA5}">
                      <a16:colId xmlns:a16="http://schemas.microsoft.com/office/drawing/2014/main" val="2409569173"/>
                    </a:ext>
                  </a:extLst>
                </a:gridCol>
                <a:gridCol w="1295400">
                  <a:extLst>
                    <a:ext uri="{9D8B030D-6E8A-4147-A177-3AD203B41FA5}">
                      <a16:colId xmlns:a16="http://schemas.microsoft.com/office/drawing/2014/main" val="2243543508"/>
                    </a:ext>
                  </a:extLst>
                </a:gridCol>
                <a:gridCol w="1565104">
                  <a:extLst>
                    <a:ext uri="{9D8B030D-6E8A-4147-A177-3AD203B41FA5}">
                      <a16:colId xmlns:a16="http://schemas.microsoft.com/office/drawing/2014/main" val="708000559"/>
                    </a:ext>
                  </a:extLst>
                </a:gridCol>
              </a:tblGrid>
              <a:tr h="570567">
                <a:tc>
                  <a:txBody>
                    <a:bodyPr/>
                    <a:lstStyle/>
                    <a:p>
                      <a:pPr marL="0" algn="just" defTabSz="914400" rtl="0" eaLnBrk="1" fontAlgn="t" latinLnBrk="0" hangingPunct="1">
                        <a:spcBef>
                          <a:spcPts val="0"/>
                        </a:spcBef>
                        <a:spcAft>
                          <a:spcPts val="0"/>
                        </a:spcAft>
                      </a:pPr>
                      <a:r>
                        <a:rPr lang="en-US" sz="1600" b="1" i="0" u="none" strike="noStrike" dirty="0">
                          <a:solidFill>
                            <a:schemeClr val="bg1"/>
                          </a:solidFill>
                          <a:effectLst/>
                          <a:latin typeface="Comic Sans MS" panose="030F0702030302020204" pitchFamily="66" charset="0"/>
                        </a:rPr>
                        <a:t>Goal</a:t>
                      </a:r>
                      <a:endParaRPr lang="en-US" sz="16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marL="0" algn="just" defTabSz="914400" rtl="0" eaLnBrk="1" fontAlgn="t" latinLnBrk="0" hangingPunct="1">
                        <a:spcBef>
                          <a:spcPts val="0"/>
                        </a:spcBef>
                        <a:spcAft>
                          <a:spcPts val="0"/>
                        </a:spcAft>
                      </a:pPr>
                      <a:r>
                        <a:rPr lang="en-US" sz="1600" b="1" i="0" u="none" strike="noStrike" dirty="0">
                          <a:solidFill>
                            <a:schemeClr val="bg1"/>
                          </a:solidFill>
                          <a:effectLst/>
                          <a:latin typeface="Comic Sans MS" panose="030F0702030302020204" pitchFamily="66" charset="0"/>
                        </a:rPr>
                        <a:t>Description</a:t>
                      </a:r>
                      <a:endParaRPr lang="en-US" sz="1600" b="1" kern="1200" dirty="0">
                        <a:solidFill>
                          <a:schemeClr val="bg1"/>
                        </a:solidFill>
                        <a:latin typeface="Comic Sans MS" panose="030F0702030302020204" pitchFamily="66" charset="0"/>
                        <a:ea typeface="+mn-ea"/>
                        <a:cs typeface="+mn-cs"/>
                      </a:endParaRPr>
                    </a:p>
                  </a:txBody>
                  <a:tcPr marL="63500" marR="63500" marT="63500" marB="63500"/>
                </a:tc>
                <a:tc>
                  <a:txBody>
                    <a:bodyPr/>
                    <a:lstStyle/>
                    <a:p>
                      <a:pPr algn="just" rtl="0" fontAlgn="t">
                        <a:spcBef>
                          <a:spcPts val="0"/>
                        </a:spcBef>
                        <a:spcAft>
                          <a:spcPts val="0"/>
                        </a:spcAft>
                      </a:pPr>
                      <a:r>
                        <a:rPr lang="en-US" sz="1600" b="1" i="0" u="none" strike="noStrike" dirty="0">
                          <a:solidFill>
                            <a:schemeClr val="bg1"/>
                          </a:solidFill>
                          <a:effectLst/>
                          <a:latin typeface="Comic Sans MS" panose="030F0702030302020204" pitchFamily="66" charset="0"/>
                        </a:rPr>
                        <a:t>Primary/</a:t>
                      </a:r>
                    </a:p>
                    <a:p>
                      <a:pPr algn="just" rtl="0" fontAlgn="t">
                        <a:spcBef>
                          <a:spcPts val="0"/>
                        </a:spcBef>
                        <a:spcAft>
                          <a:spcPts val="0"/>
                        </a:spcAft>
                      </a:pPr>
                      <a:r>
                        <a:rPr lang="en-US" sz="1600" b="1" i="0" u="none" strike="noStrike" dirty="0">
                          <a:solidFill>
                            <a:schemeClr val="bg1"/>
                          </a:solidFill>
                          <a:effectLst/>
                          <a:latin typeface="Comic Sans MS" panose="030F0702030302020204" pitchFamily="66" charset="0"/>
                        </a:rPr>
                        <a:t>Support</a:t>
                      </a:r>
                    </a:p>
                    <a:p>
                      <a:pPr algn="just" rtl="0" fontAlgn="t">
                        <a:spcBef>
                          <a:spcPts val="0"/>
                        </a:spcBef>
                        <a:spcAft>
                          <a:spcPts val="0"/>
                        </a:spcAft>
                      </a:pPr>
                      <a:endParaRPr lang="en-US" sz="1600" dirty="0">
                        <a:effectLst/>
                        <a:latin typeface="Comic Sans MS" panose="030F0702030302020204" pitchFamily="66" charset="0"/>
                      </a:endParaRPr>
                    </a:p>
                  </a:txBody>
                  <a:tcPr/>
                </a:tc>
                <a:tc>
                  <a:txBody>
                    <a:bodyPr/>
                    <a:lstStyle/>
                    <a:p>
                      <a:pPr algn="just" rtl="0"/>
                      <a:r>
                        <a:rPr lang="en-US" sz="1600" dirty="0">
                          <a:solidFill>
                            <a:schemeClr val="bg1"/>
                          </a:solidFill>
                          <a:latin typeface="Comic Sans MS" panose="030F0702030302020204" pitchFamily="66" charset="0"/>
                        </a:rPr>
                        <a:t>Name</a:t>
                      </a:r>
                      <a:endParaRPr lang="he-IL" sz="1600" dirty="0">
                        <a:solidFill>
                          <a:schemeClr val="bg1"/>
                        </a:solidFill>
                        <a:latin typeface="Comic Sans MS" panose="030F0702030302020204" pitchFamily="66" charset="0"/>
                      </a:endParaRPr>
                    </a:p>
                  </a:txBody>
                  <a:tcPr/>
                </a:tc>
                <a:extLst>
                  <a:ext uri="{0D108BD9-81ED-4DB2-BD59-A6C34878D82A}">
                    <a16:rowId xmlns:a16="http://schemas.microsoft.com/office/drawing/2014/main" val="577974818"/>
                  </a:ext>
                </a:extLst>
              </a:tr>
              <a:tr h="574818">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Enjoy daily services from the app.</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A user that has access to the application</a:t>
                      </a:r>
                      <a:endParaRPr lang="en-US" sz="1200" dirty="0">
                        <a:effectLst/>
                        <a:latin typeface="Comic Sans MS" panose="030F0702030302020204" pitchFamily="66" charset="0"/>
                      </a:endParaRPr>
                    </a:p>
                    <a:p>
                      <a:pPr algn="just" rtl="0" fontAlgn="t">
                        <a:spcBef>
                          <a:spcPts val="0"/>
                        </a:spcBef>
                        <a:spcAft>
                          <a:spcPts val="0"/>
                        </a:spcAft>
                      </a:pP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Primary</a:t>
                      </a:r>
                      <a:endParaRPr lang="en-US" sz="1200" dirty="0">
                        <a:effectLst/>
                        <a:latin typeface="Comic Sans MS" panose="030F0702030302020204" pitchFamily="66" charset="0"/>
                      </a:endParaRPr>
                    </a:p>
                  </a:txBody>
                  <a:tcPr marL="63500" marR="63500" marT="63500" marB="635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202124"/>
                          </a:solidFill>
                          <a:effectLst/>
                          <a:latin typeface="Comic Sans MS" panose="030F0702030302020204" pitchFamily="66" charset="0"/>
                        </a:rPr>
                        <a:t>User </a:t>
                      </a:r>
                      <a:endParaRPr lang="en-US" sz="1200" dirty="0">
                        <a:effectLst/>
                        <a:latin typeface="Comic Sans MS" panose="030F0702030302020204" pitchFamily="66" charset="0"/>
                      </a:endParaRPr>
                    </a:p>
                  </a:txBody>
                  <a:tcPr marL="63500" marR="63500" marT="63500" marB="63500"/>
                </a:tc>
                <a:extLst>
                  <a:ext uri="{0D108BD9-81ED-4DB2-BD59-A6C34878D82A}">
                    <a16:rowId xmlns:a16="http://schemas.microsoft.com/office/drawing/2014/main" val="951324735"/>
                  </a:ext>
                </a:extLst>
              </a:tr>
              <a:tr h="574818">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Be a light data application.</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All the information and functions are made within it and sent back to the user.</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kumimoji="0" lang="en-US" sz="1200" b="0" i="0" u="none" strike="noStrike" kern="1200" cap="none" spc="0" normalizeH="0" baseline="0" noProof="0">
                          <a:ln>
                            <a:noFill/>
                          </a:ln>
                          <a:solidFill>
                            <a:srgbClr val="202124"/>
                          </a:solidFill>
                          <a:effectLst/>
                          <a:uLnTx/>
                          <a:uFillTx/>
                          <a:latin typeface="Comic Sans MS" panose="030F0702030302020204" pitchFamily="66" charset="0"/>
                          <a:ea typeface="+mn-ea"/>
                          <a:cs typeface="+mn-cs"/>
                        </a:rPr>
                        <a:t>Support</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server </a:t>
                      </a:r>
                      <a:endParaRPr lang="en-US" sz="1200" dirty="0">
                        <a:effectLst/>
                        <a:latin typeface="Comic Sans MS" panose="030F0702030302020204" pitchFamily="66" charset="0"/>
                      </a:endParaRPr>
                    </a:p>
                  </a:txBody>
                  <a:tcPr marL="88900" marR="88900" marT="88900" marB="88900"/>
                </a:tc>
                <a:extLst>
                  <a:ext uri="{0D108BD9-81ED-4DB2-BD59-A6C34878D82A}">
                    <a16:rowId xmlns:a16="http://schemas.microsoft.com/office/drawing/2014/main" val="2694533082"/>
                  </a:ext>
                </a:extLst>
              </a:tr>
              <a:tr h="608054">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Be a profitable application.</a:t>
                      </a:r>
                      <a:endParaRPr lang="en-US" sz="1200" dirty="0">
                        <a:effectLst/>
                        <a:latin typeface="Comic Sans MS" panose="030F0702030302020204" pitchFamily="66" charset="0"/>
                      </a:endParaRPr>
                    </a:p>
                  </a:txBody>
                  <a:tcPr marL="88900" marR="88900" marT="88900" marB="889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From Taboola we will be able to put in the app customize advertising.</a:t>
                      </a:r>
                      <a:endParaRPr lang="en-US" sz="1200" dirty="0">
                        <a:effectLst/>
                        <a:latin typeface="Comic Sans MS" panose="030F0702030302020204" pitchFamily="66" charset="0"/>
                      </a:endParaRPr>
                    </a:p>
                  </a:txBody>
                  <a:tcPr marL="88900" marR="88900" marT="88900" marB="8890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omic Sans MS" panose="030F0702030302020204" pitchFamily="66" charset="0"/>
                          <a:ea typeface="+mn-ea"/>
                          <a:cs typeface="+mn-cs"/>
                        </a:rPr>
                        <a:t>Support</a:t>
                      </a:r>
                      <a:endParaRPr lang="en-US" sz="1200" dirty="0">
                        <a:effectLst/>
                        <a:latin typeface="Comic Sans MS" panose="030F0702030302020204" pitchFamily="66" charset="0"/>
                      </a:endParaRPr>
                    </a:p>
                  </a:txBody>
                  <a:tcPr marL="63500" marR="63500" marT="63500" marB="63500"/>
                </a:tc>
                <a:tc>
                  <a:txBody>
                    <a:bodyPr/>
                    <a:lstStyle/>
                    <a:p>
                      <a:pPr algn="just" rtl="0" fontAlgn="t">
                        <a:spcBef>
                          <a:spcPts val="0"/>
                        </a:spcBef>
                        <a:spcAft>
                          <a:spcPts val="0"/>
                        </a:spcAft>
                      </a:pPr>
                      <a:r>
                        <a:rPr lang="en-US" sz="1200" b="0" i="0" u="none" strike="noStrike" dirty="0">
                          <a:solidFill>
                            <a:srgbClr val="202124"/>
                          </a:solidFill>
                          <a:effectLst/>
                          <a:latin typeface="Comic Sans MS" panose="030F0702030302020204" pitchFamily="66" charset="0"/>
                        </a:rPr>
                        <a:t>Taboola</a:t>
                      </a:r>
                      <a:endParaRPr lang="en-US" sz="1200" dirty="0">
                        <a:effectLst/>
                        <a:latin typeface="Comic Sans MS" panose="030F0702030302020204" pitchFamily="66" charset="0"/>
                      </a:endParaRPr>
                    </a:p>
                  </a:txBody>
                  <a:tcPr marL="88900" marR="88900" marT="88900" marB="88900"/>
                </a:tc>
                <a:extLst>
                  <a:ext uri="{0D108BD9-81ED-4DB2-BD59-A6C34878D82A}">
                    <a16:rowId xmlns:a16="http://schemas.microsoft.com/office/drawing/2014/main" val="47645118"/>
                  </a:ext>
                </a:extLst>
              </a:tr>
            </a:tbl>
          </a:graphicData>
        </a:graphic>
      </p:graphicFrame>
      <p:sp>
        <p:nvSpPr>
          <p:cNvPr id="4" name="Rectangle 1">
            <a:extLst>
              <a:ext uri="{FF2B5EF4-FFF2-40B4-BE49-F238E27FC236}">
                <a16:creationId xmlns:a16="http://schemas.microsoft.com/office/drawing/2014/main" id="{6141E66A-8706-4C30-BD0A-E1C4E20D42EF}"/>
              </a:ext>
            </a:extLst>
          </p:cNvPr>
          <p:cNvSpPr>
            <a:spLocks noChangeArrowheads="1"/>
          </p:cNvSpPr>
          <p:nvPr/>
        </p:nvSpPr>
        <p:spPr bwMode="auto">
          <a:xfrm>
            <a:off x="-1648278" y="32569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Bookman Old Style" panose="02050604050505020204"/>
              <a:ea typeface="+mn-ea"/>
              <a:cs typeface="Times New Roman" panose="02020603050405020304" pitchFamily="18" charset="0"/>
            </a:endParaRPr>
          </a:p>
        </p:txBody>
      </p:sp>
      <p:pic>
        <p:nvPicPr>
          <p:cNvPr id="9" name="תמונה 8">
            <a:extLst>
              <a:ext uri="{FF2B5EF4-FFF2-40B4-BE49-F238E27FC236}">
                <a16:creationId xmlns:a16="http://schemas.microsoft.com/office/drawing/2014/main" id="{3B5A242D-AE6C-461E-83A4-889E13968E49}"/>
              </a:ext>
            </a:extLst>
          </p:cNvPr>
          <p:cNvPicPr>
            <a:picLocks noChangeAspect="1"/>
          </p:cNvPicPr>
          <p:nvPr/>
        </p:nvPicPr>
        <p:blipFill>
          <a:blip r:embed="rId5"/>
          <a:stretch>
            <a:fillRect/>
          </a:stretch>
        </p:blipFill>
        <p:spPr>
          <a:xfrm>
            <a:off x="78754" y="3256914"/>
            <a:ext cx="4497348" cy="1821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1861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סוג עץ">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סוג עץ">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סוג עץ">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סוג עץ</Template>
  <TotalTime>5702</TotalTime>
  <Words>434</Words>
  <Application>Microsoft Office PowerPoint</Application>
  <PresentationFormat>Widescreen</PresentationFormat>
  <Paragraphs>83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Bookman Old Style</vt:lpstr>
      <vt:lpstr>Calibri</vt:lpstr>
      <vt:lpstr>Century Gothic</vt:lpstr>
      <vt:lpstr>Comic Sans MS</vt:lpstr>
      <vt:lpstr>Rockwell Extra Bold</vt:lpstr>
      <vt:lpstr>Wingdings</vt:lpstr>
      <vt:lpstr>סוג עץ</vt:lpstr>
      <vt:lpstr>Parking Spot</vt:lpstr>
      <vt:lpstr>PowerPoint Presentation</vt:lpstr>
      <vt:lpstr>Vision</vt:lpstr>
      <vt:lpstr>GOALS</vt:lpstr>
      <vt:lpstr>Current State</vt:lpstr>
      <vt:lpstr>PowerPoint Presentation</vt:lpstr>
      <vt:lpstr>Stakeholder</vt:lpstr>
      <vt:lpstr>PowerPoint Presentation</vt:lpstr>
      <vt:lpstr>Actors</vt:lpstr>
      <vt:lpstr>Functional Requirements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Lital Seyag</dc:creator>
  <cp:lastModifiedBy>Shoval Shabi</cp:lastModifiedBy>
  <cp:revision>190</cp:revision>
  <dcterms:created xsi:type="dcterms:W3CDTF">2021-12-24T12:19:01Z</dcterms:created>
  <dcterms:modified xsi:type="dcterms:W3CDTF">2022-04-27T11:19:46Z</dcterms:modified>
</cp:coreProperties>
</file>